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6"/>
  </p:notesMasterIdLst>
  <p:handoutMasterIdLst>
    <p:handoutMasterId r:id="rId7"/>
  </p:handoutMasterIdLst>
  <p:sldIdLst>
    <p:sldId id="274" r:id="rId2"/>
    <p:sldId id="278" r:id="rId3"/>
    <p:sldId id="279" r:id="rId4"/>
    <p:sldId id="281" r:id="rId5"/>
  </p:sldIdLst>
  <p:sldSz cx="10691813" cy="1511935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53" userDrawn="1">
          <p15:clr>
            <a:srgbClr val="A4A3A4"/>
          </p15:clr>
        </p15:guide>
        <p15:guide id="3" pos="334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ybek_m" initials="O" lastIdx="0" clrIdx="0">
    <p:extLst>
      <p:ext uri="{19B8F6BF-5375-455C-9EA6-DF929625EA0E}">
        <p15:presenceInfo xmlns:p15="http://schemas.microsoft.com/office/powerpoint/2012/main" userId="Oybek_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2700"/>
    <a:srgbClr val="FDB100"/>
    <a:srgbClr val="5A5A59"/>
    <a:srgbClr val="545B09"/>
    <a:srgbClr val="65720C"/>
    <a:srgbClr val="D3B365"/>
    <a:srgbClr val="DD7201"/>
    <a:srgbClr val="DB6701"/>
    <a:srgbClr val="CC5500"/>
    <a:srgbClr val="5333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6412" autoAdjust="0"/>
  </p:normalViewPr>
  <p:slideViewPr>
    <p:cSldViewPr snapToGrid="0">
      <p:cViewPr>
        <p:scale>
          <a:sx n="66" d="100"/>
          <a:sy n="66" d="100"/>
        </p:scale>
        <p:origin x="3228" y="-960"/>
      </p:cViewPr>
      <p:guideLst>
        <p:guide orient="horz" pos="4853"/>
        <p:guide pos="334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400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129205190380207E-2"/>
          <c:y val="3.7744002344288902E-3"/>
          <c:w val="0.97467698702404948"/>
          <c:h val="0.9029726522413251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Мол гўшти (т)2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8.0577827289474546E-2"/>
                  <c:y val="-4.52928028131466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43E-41AA-9251-0E12D7DC5325}"/>
                </c:ext>
              </c:extLst>
            </c:dLbl>
            <c:dLbl>
              <c:idx val="1"/>
              <c:layout>
                <c:manualLayout>
                  <c:x val="-0.13122385324137556"/>
                  <c:y val="-4.14711482765702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BB2-43E2-A8C5-4DAC06308DAF}"/>
                </c:ext>
              </c:extLst>
            </c:dLbl>
            <c:dLbl>
              <c:idx val="2"/>
              <c:layout>
                <c:manualLayout>
                  <c:x val="-7.044862209909443E-2"/>
                  <c:y val="-6.03431494487146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8C-4897-B89B-9F2FDDC976B3}"/>
                </c:ext>
              </c:extLst>
            </c:dLbl>
            <c:dLbl>
              <c:idx val="3"/>
              <c:layout>
                <c:manualLayout>
                  <c:x val="-6.5946708815858027E-2"/>
                  <c:y val="-4.2333316393111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43E-41AA-9251-0E12D7DC53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8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Лист1!$A$2:$A$126</c:f>
              <c:strCache>
                <c:ptCount val="4"/>
                <c:pt idx="0">
                  <c:v>01.03.2025 й</c:v>
                </c:pt>
                <c:pt idx="1">
                  <c:v>01.01.2026 й</c:v>
                </c:pt>
                <c:pt idx="2">
                  <c:v>10.07.2026 й</c:v>
                </c:pt>
                <c:pt idx="3">
                  <c:v>17.07.2026 й</c:v>
                </c:pt>
              </c:strCache>
            </c:strRef>
          </c:cat>
          <c:val>
            <c:numRef>
              <c:f>Лист1!$B$2:$B$126</c:f>
              <c:numCache>
                <c:formatCode>_-* #,##0\ _₽_-;\-* #,##0\ _₽_-;_-* "-"??\ _₽_-;_-@_-</c:formatCode>
                <c:ptCount val="4"/>
                <c:pt idx="0">
                  <c:v>3890</c:v>
                </c:pt>
                <c:pt idx="1">
                  <c:v>3930</c:v>
                </c:pt>
                <c:pt idx="2">
                  <c:v>4260</c:v>
                </c:pt>
                <c:pt idx="3">
                  <c:v>4360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E0-4F0B-92A9-47B8F7288B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50163096"/>
        <c:axId val="150172712"/>
      </c:lineChart>
      <c:dateAx>
        <c:axId val="150163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0172712"/>
        <c:crosses val="autoZero"/>
        <c:auto val="0"/>
        <c:lblOffset val="100"/>
        <c:baseTimeUnit val="days"/>
        <c:minorUnit val="1"/>
      </c:dateAx>
      <c:valAx>
        <c:axId val="150172712"/>
        <c:scaling>
          <c:orientation val="minMax"/>
          <c:max val="5200"/>
          <c:min val="3500"/>
        </c:scaling>
        <c:delete val="1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₽_-;\-* #,##0\ _₽_-;_-* &quot;-&quot;??\ _₽_-;_-@_-" sourceLinked="1"/>
        <c:majorTickMark val="out"/>
        <c:minorTickMark val="none"/>
        <c:tickLblPos val="nextTo"/>
        <c:crossAx val="150163096"/>
        <c:crosses val="max"/>
        <c:crossBetween val="between"/>
        <c:majorUnit val="300"/>
        <c:minorUnit val="20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4836120304567397E-2"/>
          <c:w val="1"/>
          <c:h val="0.84764146114005778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Парранда гўшти2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7.4792340112115899E-2"/>
                  <c:y val="-4.23557121967179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EC-4CCF-90D7-AC794C2066B1}"/>
                </c:ext>
              </c:extLst>
            </c:dLbl>
            <c:dLbl>
              <c:idx val="1"/>
              <c:layout>
                <c:manualLayout>
                  <c:x val="-4.1014362289782724E-2"/>
                  <c:y val="-4.7655705742132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rgbClr val="C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10031097835427"/>
                      <c:h val="9.88450187294260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336B-4DC9-B1FD-AB0BD67F6EE7}"/>
                </c:ext>
              </c:extLst>
            </c:dLbl>
            <c:dLbl>
              <c:idx val="2"/>
              <c:layout>
                <c:manualLayout>
                  <c:x val="-6.4399116166782691E-2"/>
                  <c:y val="-4.58890412269944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1D5-4A08-A0EE-1918476CE02C}"/>
                </c:ext>
              </c:extLst>
            </c:dLbl>
            <c:dLbl>
              <c:idx val="3"/>
              <c:layout>
                <c:manualLayout>
                  <c:x val="-5.6703629444740063E-2"/>
                  <c:y val="-3.88223831664415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FBC-478D-A077-CF6A151518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Лист1!$A$2:$A$129</c:f>
              <c:strCache>
                <c:ptCount val="4"/>
                <c:pt idx="0">
                  <c:v>01.03.2025 й</c:v>
                </c:pt>
                <c:pt idx="1">
                  <c:v>01.01.2026 й</c:v>
                </c:pt>
                <c:pt idx="2">
                  <c:v>10.07.2026 й</c:v>
                </c:pt>
                <c:pt idx="3">
                  <c:v>17.07.2026 й</c:v>
                </c:pt>
              </c:strCache>
            </c:strRef>
          </c:cat>
          <c:val>
            <c:numRef>
              <c:f>Лист1!$B$2:$B$129</c:f>
              <c:numCache>
                <c:formatCode>#,##0</c:formatCode>
                <c:ptCount val="4"/>
                <c:pt idx="0">
                  <c:v>1560</c:v>
                </c:pt>
                <c:pt idx="1">
                  <c:v>1490</c:v>
                </c:pt>
                <c:pt idx="2">
                  <c:v>1420</c:v>
                </c:pt>
                <c:pt idx="3">
                  <c:v>1430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B8A-4E56-8D10-D7A50A3E74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20493808"/>
        <c:axId val="220494192"/>
      </c:lineChart>
      <c:catAx>
        <c:axId val="220493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0494192"/>
        <c:crosses val="autoZero"/>
        <c:auto val="1"/>
        <c:lblAlgn val="ctr"/>
        <c:lblOffset val="100"/>
        <c:noMultiLvlLbl val="0"/>
      </c:catAx>
      <c:valAx>
        <c:axId val="220494192"/>
        <c:scaling>
          <c:orientation val="minMax"/>
          <c:max val="1700"/>
          <c:min val="13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20493808"/>
        <c:crosses val="autoZero"/>
        <c:crossBetween val="between"/>
        <c:majorUnit val="200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1287581757786821E-2"/>
          <c:w val="1"/>
          <c:h val="0.85117480824375169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Пахта2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0.10212962956970563"/>
                  <c:y val="-3.5256997751241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0FC-49FF-9E8D-2D4F3940A334}"/>
                </c:ext>
              </c:extLst>
            </c:dLbl>
            <c:dLbl>
              <c:idx val="1"/>
              <c:layout>
                <c:manualLayout>
                  <c:x val="-0.11927513336746125"/>
                  <c:y val="-6.71791384081652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0FC-49FF-9E8D-2D4F3940A334}"/>
                </c:ext>
              </c:extLst>
            </c:dLbl>
            <c:dLbl>
              <c:idx val="2"/>
              <c:layout>
                <c:manualLayout>
                  <c:x val="-7.1232861345515833E-2"/>
                  <c:y val="-4.25833448826219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E49-4753-8CDD-74B01A8F332E}"/>
                </c:ext>
              </c:extLst>
            </c:dLbl>
            <c:dLbl>
              <c:idx val="3"/>
              <c:layout>
                <c:manualLayout>
                  <c:x val="-3.2876705236391926E-2"/>
                  <c:y val="-4.65644964435642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FC-49FF-9E8D-2D4F3940A3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Лист1!$A$2:$A$109</c:f>
              <c:strCache>
                <c:ptCount val="4"/>
                <c:pt idx="0">
                  <c:v>01.03.2025 й</c:v>
                </c:pt>
                <c:pt idx="1">
                  <c:v>01.01.2026 й</c:v>
                </c:pt>
                <c:pt idx="2">
                  <c:v>10.07.2026 й</c:v>
                </c:pt>
                <c:pt idx="3">
                  <c:v>17.07.2026 й</c:v>
                </c:pt>
              </c:strCache>
            </c:strRef>
          </c:cat>
          <c:val>
            <c:numRef>
              <c:f>Лист1!$B$2:$B$109</c:f>
              <c:numCache>
                <c:formatCode>#,##0</c:formatCode>
                <c:ptCount val="4"/>
                <c:pt idx="0">
                  <c:v>1473.4</c:v>
                </c:pt>
                <c:pt idx="1">
                  <c:v>1422</c:v>
                </c:pt>
                <c:pt idx="2">
                  <c:v>1797.7</c:v>
                </c:pt>
                <c:pt idx="3">
                  <c:v>1733.5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B8A-4E56-8D10-D7A50A3E74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53681648"/>
        <c:axId val="151980296"/>
      </c:lineChart>
      <c:catAx>
        <c:axId val="15368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980296"/>
        <c:crosses val="autoZero"/>
        <c:auto val="1"/>
        <c:lblAlgn val="ctr"/>
        <c:lblOffset val="100"/>
        <c:noMultiLvlLbl val="0"/>
      </c:catAx>
      <c:valAx>
        <c:axId val="151980296"/>
        <c:scaling>
          <c:orientation val="minMax"/>
          <c:max val="1900"/>
          <c:min val="13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153681648"/>
        <c:crosses val="autoZero"/>
        <c:crossBetween val="between"/>
        <c:majorUnit val="200"/>
        <c:minorUnit val="10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9106308277709193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Шакар (АҚШ №11) (т)2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1.3303074078097632E-2"/>
                  <c:y val="-1.88017362390175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6D-43F4-B226-265A09E38E1A}"/>
                </c:ext>
              </c:extLst>
            </c:dLbl>
            <c:dLbl>
              <c:idx val="1"/>
              <c:layout>
                <c:manualLayout>
                  <c:x val="-3.1254278303031624E-2"/>
                  <c:y val="-4.51902421301253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56E-437B-A337-3CEC98339F7B}"/>
                </c:ext>
              </c:extLst>
            </c:dLbl>
            <c:dLbl>
              <c:idx val="2"/>
              <c:layout>
                <c:manualLayout>
                  <c:x val="-5.6898855767223158E-2"/>
                  <c:y val="-4.89600286859979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524-4BA8-9AA1-C786D99CE28C}"/>
                </c:ext>
              </c:extLst>
            </c:dLbl>
            <c:dLbl>
              <c:idx val="3"/>
              <c:layout>
                <c:manualLayout>
                  <c:x val="-6.4592229006480706E-2"/>
                  <c:y val="-5.27298152418703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F55-4B72-B191-BA32BB4241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Лист1!$A$2:$A$130</c:f>
              <c:strCache>
                <c:ptCount val="4"/>
                <c:pt idx="0">
                  <c:v>01.03.2025 й</c:v>
                </c:pt>
                <c:pt idx="1">
                  <c:v>01.01.2026 й</c:v>
                </c:pt>
                <c:pt idx="2">
                  <c:v>10.07.2026 й</c:v>
                </c:pt>
                <c:pt idx="3">
                  <c:v>17.07.2026 й</c:v>
                </c:pt>
              </c:strCache>
            </c:strRef>
          </c:cat>
          <c:val>
            <c:numRef>
              <c:f>Лист1!$B$2:$B$130</c:f>
              <c:numCache>
                <c:formatCode>#,##0</c:formatCode>
                <c:ptCount val="4"/>
                <c:pt idx="0">
                  <c:v>404.1</c:v>
                </c:pt>
                <c:pt idx="1">
                  <c:v>321.89999999999998</c:v>
                </c:pt>
                <c:pt idx="2">
                  <c:v>328</c:v>
                </c:pt>
                <c:pt idx="3">
                  <c:v>326.89999999999998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E0-4F0B-92A9-47B8F7288B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51986568"/>
        <c:axId val="151983432"/>
      </c:lineChart>
      <c:catAx>
        <c:axId val="151986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983432"/>
        <c:crosses val="autoZero"/>
        <c:auto val="1"/>
        <c:lblAlgn val="ctr"/>
        <c:lblOffset val="100"/>
        <c:noMultiLvlLbl val="0"/>
      </c:catAx>
      <c:valAx>
        <c:axId val="151983432"/>
        <c:scaling>
          <c:orientation val="minMax"/>
          <c:max val="500"/>
          <c:min val="2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151986568"/>
        <c:crosses val="autoZero"/>
        <c:crossBetween val="between"/>
        <c:majorUnit val="30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5707682921213795E-2"/>
          <c:w val="1"/>
          <c:h val="0.88764504765851637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Ўсимлик ёғи(т)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9.7788283025728243E-2"/>
                  <c:y val="-5.35602868720357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C7-4F98-B0B2-47AFD015D3E1}"/>
                </c:ext>
              </c:extLst>
            </c:dLbl>
            <c:dLbl>
              <c:idx val="1"/>
              <c:layout>
                <c:manualLayout>
                  <c:x val="-0.11567560252979898"/>
                  <c:y val="-4.0120642814385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C7-4F98-B0B2-47AFD015D3E1}"/>
                </c:ext>
              </c:extLst>
            </c:dLbl>
            <c:dLbl>
              <c:idx val="2"/>
              <c:layout>
                <c:manualLayout>
                  <c:x val="-5.0995916110513372E-2"/>
                  <c:y val="-5.4824561403508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C76-413A-8ED9-B916738D57B9}"/>
                </c:ext>
              </c:extLst>
            </c:dLbl>
            <c:dLbl>
              <c:idx val="3"/>
              <c:layout>
                <c:manualLayout>
                  <c:x val="-8.9242853193398586E-2"/>
                  <c:y val="-4.7514619883040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9C7-4F98-B0B2-47AFD015D3E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Лист1!$A$2:$A$128</c:f>
              <c:strCache>
                <c:ptCount val="4"/>
                <c:pt idx="0">
                  <c:v>01.03.2025 й</c:v>
                </c:pt>
                <c:pt idx="1">
                  <c:v>01.01.2026 й</c:v>
                </c:pt>
                <c:pt idx="2">
                  <c:v>10.07.2026 й</c:v>
                </c:pt>
                <c:pt idx="3">
                  <c:v>17.07.2026 й</c:v>
                </c:pt>
              </c:strCache>
            </c:strRef>
          </c:cat>
          <c:val>
            <c:numRef>
              <c:f>Лист1!$B$2:$B$128</c:f>
              <c:numCache>
                <c:formatCode>#,##0</c:formatCode>
                <c:ptCount val="4"/>
                <c:pt idx="0">
                  <c:v>1470</c:v>
                </c:pt>
                <c:pt idx="1">
                  <c:v>1600</c:v>
                </c:pt>
                <c:pt idx="2">
                  <c:v>1660</c:v>
                </c:pt>
                <c:pt idx="3">
                  <c:v>1690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B8A-4E56-8D10-D7A50A3E74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51984216"/>
        <c:axId val="151984608"/>
      </c:lineChart>
      <c:catAx>
        <c:axId val="151984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51984608"/>
        <c:crosses val="autoZero"/>
        <c:auto val="1"/>
        <c:lblAlgn val="ctr"/>
        <c:lblOffset val="100"/>
        <c:noMultiLvlLbl val="0"/>
      </c:catAx>
      <c:valAx>
        <c:axId val="151984608"/>
        <c:scaling>
          <c:orientation val="minMax"/>
          <c:max val="2000"/>
          <c:min val="110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151984216"/>
        <c:crosses val="autoZero"/>
        <c:crossBetween val="between"/>
        <c:majorUnit val="250"/>
        <c:minorUnit val="150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4552087880860796E-2"/>
          <c:w val="1"/>
          <c:h val="0.88027894175383592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Буғдой (Лондон) (т)2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6.2772287458862985E-2"/>
                  <c:y val="-3.3622656340413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71C-4A54-BF1D-07AD478B486E}"/>
                </c:ext>
              </c:extLst>
            </c:dLbl>
            <c:dLbl>
              <c:idx val="1"/>
              <c:layout>
                <c:manualLayout>
                  <c:x val="-9.0967271617600987E-2"/>
                  <c:y val="-4.52643266451020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71C-4A54-BF1D-07AD478B486E}"/>
                </c:ext>
              </c:extLst>
            </c:dLbl>
            <c:dLbl>
              <c:idx val="3"/>
              <c:layout>
                <c:manualLayout>
                  <c:x val="-5.5082746324661806E-2"/>
                  <c:y val="-3.20145933378937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71C-4A54-BF1D-07AD478B48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Лист1!$A$2:$A$131</c:f>
              <c:strCache>
                <c:ptCount val="4"/>
                <c:pt idx="0">
                  <c:v>01.03.2025 й</c:v>
                </c:pt>
                <c:pt idx="1">
                  <c:v>01.01.2026 й</c:v>
                </c:pt>
                <c:pt idx="2">
                  <c:v>10.07.2026 й</c:v>
                </c:pt>
                <c:pt idx="3">
                  <c:v>17.07.2026 й</c:v>
                </c:pt>
              </c:strCache>
            </c:strRef>
          </c:cat>
          <c:val>
            <c:numRef>
              <c:f>Лист1!$B$2:$B$131</c:f>
              <c:numCache>
                <c:formatCode>#,##0</c:formatCode>
                <c:ptCount val="4"/>
                <c:pt idx="0">
                  <c:v>196.1</c:v>
                </c:pt>
                <c:pt idx="1">
                  <c:v>186.7</c:v>
                </c:pt>
                <c:pt idx="2">
                  <c:v>232.2</c:v>
                </c:pt>
                <c:pt idx="3">
                  <c:v>250.9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E0-4F0B-92A9-47B8F7288B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263670008"/>
        <c:axId val="263663344"/>
      </c:lineChart>
      <c:catAx>
        <c:axId val="263670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pPr>
            <a:endParaRPr lang="ru-RU"/>
          </a:p>
        </c:txPr>
        <c:crossAx val="263663344"/>
        <c:crosses val="autoZero"/>
        <c:auto val="1"/>
        <c:lblAlgn val="ctr"/>
        <c:lblOffset val="100"/>
        <c:noMultiLvlLbl val="0"/>
      </c:catAx>
      <c:valAx>
        <c:axId val="263663344"/>
        <c:scaling>
          <c:orientation val="minMax"/>
          <c:max val="300"/>
          <c:min val="15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3670008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Cambria" panose="02040503050406030204" pitchFamily="18" charset="0"/>
          <a:ea typeface="Cambria" panose="02040503050406030204" pitchFamily="18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622162070585176E-2"/>
          <c:y val="2.5811158099427488E-2"/>
          <c:w val="0.91737775686402878"/>
          <c:h val="0.89042534604367307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гуруч2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7.0154261630999651E-2"/>
                  <c:y val="-3.1799961272488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0B4-40E7-A4A3-D00EC2714CCB}"/>
                </c:ext>
              </c:extLst>
            </c:dLbl>
            <c:dLbl>
              <c:idx val="1"/>
              <c:layout>
                <c:manualLayout>
                  <c:x val="-5.4564407646187911E-2"/>
                  <c:y val="-7.5265017250900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0B4-40E7-A4A3-D00EC2714CCB}"/>
                </c:ext>
              </c:extLst>
            </c:dLbl>
            <c:dLbl>
              <c:idx val="2"/>
              <c:layout>
                <c:manualLayout>
                  <c:x val="-2.7201029098461515E-2"/>
                  <c:y val="-5.99415687699706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5A-4AB4-875B-38CFF1B4CA75}"/>
                </c:ext>
              </c:extLst>
            </c:dLbl>
            <c:dLbl>
              <c:idx val="3"/>
              <c:layout>
                <c:manualLayout>
                  <c:x val="-5.7122161106769181E-2"/>
                  <c:y val="-5.2448872673724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0B4-40E7-A4A3-D00EC2714C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Лист1!$A$2:$A$107</c:f>
              <c:strCache>
                <c:ptCount val="4"/>
                <c:pt idx="0">
                  <c:v>01.03.2025 й</c:v>
                </c:pt>
                <c:pt idx="1">
                  <c:v>01.01.2026 й</c:v>
                </c:pt>
                <c:pt idx="2">
                  <c:v>10.07.2026 й</c:v>
                </c:pt>
                <c:pt idx="3">
                  <c:v>17.07.2026 й</c:v>
                </c:pt>
              </c:strCache>
            </c:strRef>
          </c:cat>
          <c:val>
            <c:numRef>
              <c:f>Лист1!$B$2:$B$107</c:f>
              <c:numCache>
                <c:formatCode>#,##0</c:formatCode>
                <c:ptCount val="4"/>
                <c:pt idx="0">
                  <c:v>260.7</c:v>
                </c:pt>
                <c:pt idx="1">
                  <c:v>185</c:v>
                </c:pt>
                <c:pt idx="2">
                  <c:v>262.7</c:v>
                </c:pt>
                <c:pt idx="3">
                  <c:v>275.8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B8A-4E56-8D10-D7A50A3E74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49994096"/>
        <c:axId val="263063552"/>
      </c:lineChart>
      <c:catAx>
        <c:axId val="149994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3063552"/>
        <c:crosses val="autoZero"/>
        <c:auto val="1"/>
        <c:lblAlgn val="ctr"/>
        <c:lblOffset val="100"/>
        <c:noMultiLvlLbl val="0"/>
      </c:catAx>
      <c:valAx>
        <c:axId val="263063552"/>
        <c:scaling>
          <c:orientation val="minMax"/>
          <c:max val="380"/>
          <c:min val="12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149994096"/>
        <c:crosses val="autoZero"/>
        <c:crossBetween val="between"/>
        <c:majorUnit val="100"/>
        <c:minorUnit val="10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7197241565331588E-2"/>
          <c:w val="1"/>
          <c:h val="0.85117480824375169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Тухум (10)2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dLbls>
            <c:dLbl>
              <c:idx val="0"/>
              <c:layout>
                <c:manualLayout>
                  <c:x val="-5.7225821509065605E-2"/>
                  <c:y val="-3.96119927099038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95-438E-9B08-C59B40482170}"/>
                </c:ext>
              </c:extLst>
            </c:dLbl>
            <c:dLbl>
              <c:idx val="1"/>
              <c:layout>
                <c:manualLayout>
                  <c:x val="-3.6050104003584382E-2"/>
                  <c:y val="-3.81505673207331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87-4704-9BF2-0E1170899FB2}"/>
                </c:ext>
              </c:extLst>
            </c:dLbl>
            <c:dLbl>
              <c:idx val="2"/>
              <c:layout>
                <c:manualLayout>
                  <c:x val="-2.7254092426051934E-2"/>
                  <c:y val="-4.107341809907451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27B-45FF-A803-965E835AEB58}"/>
                </c:ext>
              </c:extLst>
            </c:dLbl>
            <c:dLbl>
              <c:idx val="3"/>
              <c:layout>
                <c:manualLayout>
                  <c:x val="-8.0213509733406893E-2"/>
                  <c:y val="-3.81505673207331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186-4839-8716-7C37DEEF3FF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800" b="1" i="0" u="none" strike="noStrike" kern="1200" baseline="0">
                    <a:solidFill>
                      <a:srgbClr val="C0000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Лист1!$A$2:$A$130</c:f>
              <c:strCache>
                <c:ptCount val="4"/>
                <c:pt idx="0">
                  <c:v>01.03.2025 й</c:v>
                </c:pt>
                <c:pt idx="1">
                  <c:v>01.01.2026 й</c:v>
                </c:pt>
                <c:pt idx="2">
                  <c:v>10.07.2026 й</c:v>
                </c:pt>
                <c:pt idx="3">
                  <c:v>17.07.2026 й</c:v>
                </c:pt>
              </c:strCache>
            </c:strRef>
          </c:cat>
          <c:val>
            <c:numRef>
              <c:f>Лист1!$B$2:$B$130</c:f>
              <c:numCache>
                <c:formatCode>#,##0</c:formatCode>
                <c:ptCount val="4"/>
                <c:pt idx="0" formatCode="#,##0.0">
                  <c:v>6.9</c:v>
                </c:pt>
                <c:pt idx="1">
                  <c:v>5.8</c:v>
                </c:pt>
                <c:pt idx="2" formatCode="#,##0.00">
                  <c:v>0.46</c:v>
                </c:pt>
                <c:pt idx="3" formatCode="#,##0.00">
                  <c:v>0.74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E0-4F0B-92A9-47B8F7288B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63067864"/>
        <c:axId val="263064728"/>
      </c:lineChart>
      <c:catAx>
        <c:axId val="263067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3064728"/>
        <c:crosses val="autoZero"/>
        <c:auto val="1"/>
        <c:lblAlgn val="ctr"/>
        <c:lblOffset val="120"/>
        <c:noMultiLvlLbl val="0"/>
      </c:catAx>
      <c:valAx>
        <c:axId val="263064728"/>
        <c:scaling>
          <c:orientation val="minMax"/>
          <c:max val="10"/>
          <c:min val="-1"/>
        </c:scaling>
        <c:delete val="1"/>
        <c:axPos val="l"/>
        <c:numFmt formatCode="#,##0.0" sourceLinked="1"/>
        <c:majorTickMark val="out"/>
        <c:minorTickMark val="none"/>
        <c:tickLblPos val="nextTo"/>
        <c:crossAx val="263067864"/>
        <c:crosses val="autoZero"/>
        <c:crossBetween val="between"/>
        <c:majorUnit val="3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BD428-A5FD-400F-8DAB-D0258683D132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850F2-0AB7-4824-A66C-F457AED08DC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7053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5029"/>
          </a:xfrm>
          <a:prstGeom prst="rect">
            <a:avLst/>
          </a:prstGeom>
        </p:spPr>
        <p:txBody>
          <a:bodyPr vert="horz" lIns="94823" tIns="47412" rIns="94823" bIns="4741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2"/>
            <a:ext cx="2918830" cy="495029"/>
          </a:xfrm>
          <a:prstGeom prst="rect">
            <a:avLst/>
          </a:prstGeom>
        </p:spPr>
        <p:txBody>
          <a:bodyPr vert="horz" lIns="94823" tIns="47412" rIns="94823" bIns="47412" rtlCol="0"/>
          <a:lstStyle>
            <a:lvl1pPr algn="r">
              <a:defRPr sz="1200"/>
            </a:lvl1pPr>
          </a:lstStyle>
          <a:p>
            <a:fld id="{1D053E31-5ED5-4CC6-B153-A5127EBD7E8F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5075"/>
            <a:ext cx="2354263" cy="332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23" tIns="47412" rIns="94823" bIns="47412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2"/>
            <a:ext cx="5388610" cy="3884863"/>
          </a:xfrm>
          <a:prstGeom prst="rect">
            <a:avLst/>
          </a:prstGeom>
        </p:spPr>
        <p:txBody>
          <a:bodyPr vert="horz" lIns="94823" tIns="47412" rIns="94823" bIns="4741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1288"/>
            <a:ext cx="2918830" cy="495026"/>
          </a:xfrm>
          <a:prstGeom prst="rect">
            <a:avLst/>
          </a:prstGeom>
        </p:spPr>
        <p:txBody>
          <a:bodyPr vert="horz" lIns="94823" tIns="47412" rIns="94823" bIns="4741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8"/>
            <a:ext cx="2918830" cy="495026"/>
          </a:xfrm>
          <a:prstGeom prst="rect">
            <a:avLst/>
          </a:prstGeom>
        </p:spPr>
        <p:txBody>
          <a:bodyPr vert="horz" lIns="94823" tIns="47412" rIns="94823" bIns="47412" rtlCol="0" anchor="b"/>
          <a:lstStyle>
            <a:lvl1pPr algn="r">
              <a:defRPr sz="1200"/>
            </a:lvl1pPr>
          </a:lstStyle>
          <a:p>
            <a:fld id="{C71C1675-BB0A-4251-9A90-98D7FC13C15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7116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1pPr>
    <a:lvl2pPr marL="163860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2pPr>
    <a:lvl3pPr marL="327721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3pPr>
    <a:lvl4pPr marL="491581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4pPr>
    <a:lvl5pPr marL="655442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5pPr>
    <a:lvl6pPr marL="819302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6pPr>
    <a:lvl7pPr marL="983163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7pPr>
    <a:lvl8pPr marL="1147023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8pPr>
    <a:lvl9pPr marL="1310884" algn="l" defTabSz="327721" rtl="0" eaLnBrk="1" latinLnBrk="0" hangingPunct="1">
      <a:defRPr sz="43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483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691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1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478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09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5785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14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58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726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5028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181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D3C72-C587-4E87-BB53-84F29332A90D}" type="datetimeFigureOut">
              <a:rPr lang="ru-RU" smtClean="0"/>
              <a:pPr/>
              <a:t>21.07.2026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91948-9489-4E4A-9F9C-50D05ACB28EA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7080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lprcuzbekistan@imv.uz" TargetMode="External"/><Relationship Id="rId7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3EB10828-8F2F-7B1F-0B76-4F854DF10C55}"/>
              </a:ext>
            </a:extLst>
          </p:cNvPr>
          <p:cNvSpPr/>
          <p:nvPr/>
        </p:nvSpPr>
        <p:spPr>
          <a:xfrm>
            <a:off x="90587" y="5829226"/>
            <a:ext cx="10374093" cy="45719"/>
          </a:xfrm>
          <a:prstGeom prst="rect">
            <a:avLst/>
          </a:prstGeom>
          <a:solidFill>
            <a:srgbClr val="545B09"/>
          </a:solidFill>
          <a:ln>
            <a:solidFill>
              <a:srgbClr val="5A5A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rgbClr val="65720C"/>
                </a:solidFill>
              </a:ln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CB1BBDA6-276B-2425-6FF2-7F0D3D5C855A}"/>
              </a:ext>
            </a:extLst>
          </p:cNvPr>
          <p:cNvCxnSpPr>
            <a:cxnSpLocks/>
          </p:cNvCxnSpPr>
          <p:nvPr/>
        </p:nvCxnSpPr>
        <p:spPr>
          <a:xfrm flipV="1">
            <a:off x="95233" y="5744535"/>
            <a:ext cx="10369447" cy="7382"/>
          </a:xfrm>
          <a:prstGeom prst="line">
            <a:avLst/>
          </a:prstGeom>
          <a:ln>
            <a:solidFill>
              <a:srgbClr val="65720C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aphicFrame>
        <p:nvGraphicFramePr>
          <p:cNvPr id="39" name="Диаграмма 38">
            <a:extLst>
              <a:ext uri="{FF2B5EF4-FFF2-40B4-BE49-F238E27FC236}">
                <a16:creationId xmlns:a16="http://schemas.microsoft.com/office/drawing/2014/main" id="{BCB1E7C9-0BE6-C903-9B35-7FACE81A61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93826047"/>
              </p:ext>
            </p:extLst>
          </p:nvPr>
        </p:nvGraphicFramePr>
        <p:xfrm>
          <a:off x="90587" y="6476458"/>
          <a:ext cx="5015201" cy="3364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" name="TextBox 43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5354303" y="6009404"/>
            <a:ext cx="5110377" cy="157414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uz-Cyrl-UZ" b="1" noProof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Изоҳ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Мол </a:t>
            </a:r>
            <a:r>
              <a:rPr lang="ru-RU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гўшти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17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Июль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ўртача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нархи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4 360,0</a:t>
            </a:r>
            <a:r>
              <a:rPr lang="en-US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uz-Cyrl-UZ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қилиб, ўтган ҳафтага нисбатан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+2</a:t>
            </a:r>
            <a:r>
              <a:rPr lang="ru-RU" b="1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бошига нисбатан </a:t>
            </a: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10,9%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</a:t>
            </a:r>
            <a:r>
              <a:rPr lang="uz-Cyrl-UZ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 мос даврига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+12</a:t>
            </a:r>
            <a:r>
              <a:rPr lang="ru-RU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 қайд этмоқда.</a:t>
            </a: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5475889" y="8093045"/>
            <a:ext cx="4981903" cy="17543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648000" algn="just"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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Trading Economics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таҳлилчиларининг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билдирган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прогнозларига кўра, мол </a:t>
            </a:r>
            <a:r>
              <a:rPr lang="uz-Cyrl-UZ" noProof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гўшти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ушбу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чорак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якунига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қадар</a:t>
            </a:r>
            <a:b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380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,0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(+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,5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 дан, йил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давомида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эса</a:t>
            </a:r>
            <a:b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460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,0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долл.т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(+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,3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гача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сотилиши кутилмоқда.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21" t="7346" r="345" b="16550"/>
          <a:stretch/>
        </p:blipFill>
        <p:spPr>
          <a:xfrm>
            <a:off x="33437" y="-180058"/>
            <a:ext cx="10691813" cy="420289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3437" y="4942713"/>
            <a:ext cx="96616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>
                <a:solidFill>
                  <a:srgbClr val="5A5A5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ОЗИҚ-ОВҚАТ МАҲСУЛОТЛАРИ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B07F74-3C1A-6BB3-B41C-2A9A215B4A9A}"/>
              </a:ext>
            </a:extLst>
          </p:cNvPr>
          <p:cNvSpPr txBox="1"/>
          <p:nvPr/>
        </p:nvSpPr>
        <p:spPr>
          <a:xfrm>
            <a:off x="142537" y="4221164"/>
            <a:ext cx="984072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i="0" u="none" strike="noStrike" baseline="0" dirty="0">
                <a:solidFill>
                  <a:srgbClr val="CE2A0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ДАЙДЖЕСТ </a:t>
            </a:r>
            <a:r>
              <a:rPr lang="en-US" sz="2800" b="1" i="0" u="none" strike="noStrike" baseline="0" dirty="0">
                <a:solidFill>
                  <a:srgbClr val="CE2A0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#</a:t>
            </a:r>
            <a:r>
              <a:rPr lang="ru-RU" sz="2800" b="1" dirty="0">
                <a:solidFill>
                  <a:srgbClr val="CE2A0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uz-Cyrl-UZ" sz="2800" b="1" dirty="0">
                <a:solidFill>
                  <a:srgbClr val="CE2A0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22</a:t>
            </a:r>
            <a:r>
              <a:rPr lang="ru-RU" sz="2800" b="1" dirty="0">
                <a:solidFill>
                  <a:srgbClr val="CE2A03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-02/26</a:t>
            </a:r>
          </a:p>
          <a:p>
            <a:endParaRPr lang="ru-RU" sz="2800" dirty="0">
              <a:solidFill>
                <a:srgbClr val="CE2A03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2D98CC-D7CA-48EE-930D-3574015B70B3}"/>
              </a:ext>
            </a:extLst>
          </p:cNvPr>
          <p:cNvSpPr txBox="1"/>
          <p:nvPr/>
        </p:nvSpPr>
        <p:spPr>
          <a:xfrm>
            <a:off x="90587" y="4698218"/>
            <a:ext cx="31479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17-</a:t>
            </a: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Июль </a:t>
            </a:r>
            <a:r>
              <a:rPr lang="ru-RU" sz="2000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 2026 йил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Полилиния: фигура 22">
            <a:extLst>
              <a:ext uri="{FF2B5EF4-FFF2-40B4-BE49-F238E27FC236}">
                <a16:creationId xmlns:a16="http://schemas.microsoft.com/office/drawing/2014/main" id="{236DE3F6-D582-4E61-A34B-2C2834C2389C}"/>
              </a:ext>
            </a:extLst>
          </p:cNvPr>
          <p:cNvSpPr/>
          <p:nvPr/>
        </p:nvSpPr>
        <p:spPr>
          <a:xfrm>
            <a:off x="142537" y="6090964"/>
            <a:ext cx="4407327" cy="385494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Мол гўшти </a:t>
            </a:r>
            <a:r>
              <a:rPr lang="ru-RU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(тн/долл)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9D08518-4305-48AE-BACA-16CBCEF74C3B}"/>
              </a:ext>
            </a:extLst>
          </p:cNvPr>
          <p:cNvSpPr txBox="1"/>
          <p:nvPr/>
        </p:nvSpPr>
        <p:spPr>
          <a:xfrm>
            <a:off x="9750876" y="14389405"/>
            <a:ext cx="7983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000" b="1" i="0" u="none" strike="noStrike" baseline="0" dirty="0">
                <a:solidFill>
                  <a:srgbClr val="5A5A59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endParaRPr lang="ru-RU" sz="3000" dirty="0">
              <a:solidFill>
                <a:srgbClr val="5A5A59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711517B6-148E-49FC-B416-D0CBEFAE8C5B}"/>
              </a:ext>
            </a:extLst>
          </p:cNvPr>
          <p:cNvCxnSpPr>
            <a:cxnSpLocks/>
          </p:cNvCxnSpPr>
          <p:nvPr/>
        </p:nvCxnSpPr>
        <p:spPr>
          <a:xfrm>
            <a:off x="450850" y="14584277"/>
            <a:ext cx="9055311" cy="0"/>
          </a:xfrm>
          <a:prstGeom prst="line">
            <a:avLst/>
          </a:prstGeom>
          <a:ln w="1270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0AD335C-A09E-4AD2-9838-6200611DD16C}"/>
              </a:ext>
            </a:extLst>
          </p:cNvPr>
          <p:cNvSpPr txBox="1"/>
          <p:nvPr/>
        </p:nvSpPr>
        <p:spPr>
          <a:xfrm>
            <a:off x="379592" y="14604849"/>
            <a:ext cx="91230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i="1" dirty="0">
                <a:latin typeface="Cambria" panose="02040503050406030204" pitchFamily="18" charset="0"/>
                <a:ea typeface="Cambria" panose="02040503050406030204" pitchFamily="18" charset="0"/>
              </a:rPr>
              <a:t>Тармоқ бозорлари ва ишлаб чиқаришда меҳнат унумдорлиги тадқиқотлари маркази</a:t>
            </a:r>
            <a:endParaRPr lang="ru-RU" sz="1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90587" y="10878864"/>
            <a:ext cx="5060907" cy="1552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Изох: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Парранда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гўшти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17 июль </a:t>
            </a:r>
            <a:r>
              <a:rPr lang="ru-RU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ўртача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нархи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43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,0</a:t>
            </a:r>
            <a:r>
              <a:rPr lang="uz-Cyrl-UZ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долл.т</a:t>
            </a:r>
            <a:r>
              <a:rPr lang="uz-Cyrl-UZ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қилиб,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 ҳафтага нисбатан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+0,7%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бошига 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0%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</a:t>
            </a:r>
            <a:r>
              <a:rPr lang="uz-Cyrl-UZ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 мос даврига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-8,3%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 қайд этмоқда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90587" y="12590737"/>
            <a:ext cx="5060907" cy="1870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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Trading Economics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глобал макромоделлари ва таҳлилчиларнинг прогнозларига кўра, парранда гўшти ушбу чоракнинг охирига қадар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44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0,0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br>
              <a:rPr lang="uz-Cyrl-UZ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0,7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дан, йил давомида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49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,0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br>
              <a:rPr lang="uz-Cyrl-UZ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-4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гача сотилиши кутилмоқда.</a:t>
            </a:r>
          </a:p>
        </p:txBody>
      </p:sp>
      <p:sp>
        <p:nvSpPr>
          <p:cNvPr id="18" name="Полилиния: фигура 28">
            <a:extLst>
              <a:ext uri="{FF2B5EF4-FFF2-40B4-BE49-F238E27FC236}">
                <a16:creationId xmlns:a16="http://schemas.microsoft.com/office/drawing/2014/main" id="{43938011-D532-485B-96E9-283CBE8F7D04}"/>
              </a:ext>
            </a:extLst>
          </p:cNvPr>
          <p:cNvSpPr/>
          <p:nvPr/>
        </p:nvSpPr>
        <p:spPr>
          <a:xfrm>
            <a:off x="142538" y="10377317"/>
            <a:ext cx="4636289" cy="385494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uz-Cyrl-UZ" sz="2000" b="1" i="1" dirty="0">
                <a:solidFill>
                  <a:schemeClr val="tx1"/>
                </a:solidFill>
              </a:rPr>
              <a:t>Парранда гўшти </a:t>
            </a:r>
            <a:r>
              <a:rPr lang="ru-RU" sz="2000" i="1" dirty="0">
                <a:solidFill>
                  <a:schemeClr val="tx1"/>
                </a:solidFill>
              </a:rPr>
              <a:t>(тн/долл) </a:t>
            </a:r>
          </a:p>
        </p:txBody>
      </p: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BCB1E7C9-0BE6-C903-9B35-7FACE81A61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5049620"/>
              </p:ext>
            </p:extLst>
          </p:nvPr>
        </p:nvGraphicFramePr>
        <p:xfrm>
          <a:off x="5661475" y="10617916"/>
          <a:ext cx="4887800" cy="3594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3977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7180B49-E908-4AF9-99F2-3C6089EA19F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4" r="26434"/>
          <a:stretch/>
        </p:blipFill>
        <p:spPr>
          <a:xfrm>
            <a:off x="0" y="-1"/>
            <a:ext cx="10691813" cy="15119352"/>
          </a:xfrm>
          <a:prstGeom prst="rect">
            <a:avLst/>
          </a:prstGeom>
        </p:spPr>
      </p:pic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21AD06E3-2D3A-47D1-8269-51D1DD89CF81}"/>
              </a:ext>
            </a:extLst>
          </p:cNvPr>
          <p:cNvSpPr/>
          <p:nvPr/>
        </p:nvSpPr>
        <p:spPr>
          <a:xfrm>
            <a:off x="41208" y="-326902"/>
            <a:ext cx="10761292" cy="15175190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4CD7F64-E4B3-4732-A1F7-5C401F878249}"/>
              </a:ext>
            </a:extLst>
          </p:cNvPr>
          <p:cNvSpPr txBox="1"/>
          <p:nvPr/>
        </p:nvSpPr>
        <p:spPr>
          <a:xfrm>
            <a:off x="319549" y="1406321"/>
            <a:ext cx="4854745" cy="397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endParaRPr lang="ru-RU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5289411" y="619246"/>
            <a:ext cx="5060907" cy="1552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Изох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: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Пахта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толаси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17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июль </a:t>
            </a:r>
            <a:r>
              <a:rPr lang="ru-RU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ўртача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нархи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uz-Cyrl-UZ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733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,5</a:t>
            </a:r>
            <a:r>
              <a:rPr lang="en-US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	</a:t>
            </a:r>
            <a:r>
              <a:rPr lang="uz-Cyrl-UZ" b="1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uz-Cyrl-UZ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қилиб,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 ҳафтага нисбатан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3,6,%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бошига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+21,9%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</a:t>
            </a:r>
            <a:r>
              <a:rPr lang="uz-Cyrl-UZ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 мос даврига </a:t>
            </a:r>
            <a:r>
              <a:rPr lang="en-US" b="1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ru-RU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17,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 қайд этмоқда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5421854" y="2278742"/>
            <a:ext cx="4935948" cy="1873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 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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Trading Economics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глобал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макромоделлари ва таҳлилчиларнинг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прогнозларига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кўра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пахта ушбу чоракнинг охирига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қадар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756,9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uz-Cyrl-UZ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(+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1,3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дан, йил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давомида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849,9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uz-Cyrl-UZ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(+6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гача сотилиши кутилмоқда.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5775158" y="9942371"/>
            <a:ext cx="4822243" cy="1574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Изох: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Шакар </a:t>
            </a:r>
            <a:r>
              <a:rPr lang="uz-Cyrl-UZ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17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июль </a:t>
            </a:r>
            <a:r>
              <a:rPr lang="ru-RU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ўртача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нархи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326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9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қилиб, ўтган ҳафтага нисбатан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-0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бошига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+1</a:t>
            </a:r>
            <a:r>
              <a:rPr lang="ru-RU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</a:t>
            </a:r>
            <a:r>
              <a:rPr lang="uz-Cyrl-UZ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 мос даврига 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-19</a:t>
            </a:r>
            <a:r>
              <a:rPr lang="ru-RU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 қайд этмоқда.</a:t>
            </a: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5708334" y="11404844"/>
            <a:ext cx="4840941" cy="1870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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Trading Economics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глобал макромоделлари ва таҳлилчиларнинг прогнозларига кўра, шакар ушбу чоракнинг охирига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қадар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21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</a:t>
            </a:r>
            <a:r>
              <a:rPr lang="uz-Cyrl-UZ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en-US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дан, йил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давомида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301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</a:t>
            </a:r>
            <a:r>
              <a:rPr lang="uz-Cyrl-UZ" sz="14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-7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гача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сотилиши кутилмоқда.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0" y="5448226"/>
            <a:ext cx="5236285" cy="1574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Изох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: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RU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Ўсимлик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ёғи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17 июль </a:t>
            </a:r>
            <a:r>
              <a:rPr lang="ru-RU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ўртача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нархи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9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uz-Cyrl-UZ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қилиб, ўтган ҳафтага нисбатан </a:t>
            </a:r>
            <a:r>
              <a:rPr lang="uz-Cyrl-UZ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uz-Cyrl-UZ" b="1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бошига </a:t>
            </a:r>
            <a:b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</a:t>
            </a:r>
            <a:r>
              <a:rPr lang="uz-Cyrl-UZ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 мос даврига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</a:t>
            </a:r>
            <a:r>
              <a:rPr lang="ru-RU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 қайд этмоқда.</a:t>
            </a: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95791" y="7322959"/>
            <a:ext cx="5078503" cy="1848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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Trading Economics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таҳлилчиларининг таъкидлашича, ўсимлик ёғи ушбу чоракнинг охирига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қадар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70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,0</a:t>
            </a:r>
            <a:r>
              <a:rPr lang="ru-RU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+0,6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дан, йил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давомида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эса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730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,0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(+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2,4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гача сотилишини прогноз қилишган.</a:t>
            </a:r>
          </a:p>
        </p:txBody>
      </p:sp>
      <p:cxnSp>
        <p:nvCxnSpPr>
          <p:cNvPr id="65" name="Прямая соединительная линия 64"/>
          <p:cNvCxnSpPr>
            <a:cxnSpLocks/>
          </p:cNvCxnSpPr>
          <p:nvPr/>
        </p:nvCxnSpPr>
        <p:spPr>
          <a:xfrm>
            <a:off x="283971" y="4700940"/>
            <a:ext cx="10073831" cy="0"/>
          </a:xfrm>
          <a:prstGeom prst="line">
            <a:avLst/>
          </a:prstGeom>
          <a:ln>
            <a:solidFill>
              <a:schemeClr val="accent3">
                <a:lumMod val="20000"/>
                <a:lumOff val="80000"/>
              </a:schemeClr>
            </a:solidFill>
            <a:prstDash val="lg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>
            <a:cxnSpLocks/>
          </p:cNvCxnSpPr>
          <p:nvPr/>
        </p:nvCxnSpPr>
        <p:spPr>
          <a:xfrm>
            <a:off x="351769" y="9515221"/>
            <a:ext cx="10073831" cy="0"/>
          </a:xfrm>
          <a:prstGeom prst="line">
            <a:avLst/>
          </a:prstGeom>
          <a:ln>
            <a:solidFill>
              <a:schemeClr val="accent3">
                <a:lumMod val="20000"/>
                <a:lumOff val="80000"/>
              </a:schemeClr>
            </a:solidFill>
            <a:prstDash val="lg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9" name="Полилиния: фигура 28">
            <a:extLst>
              <a:ext uri="{FF2B5EF4-FFF2-40B4-BE49-F238E27FC236}">
                <a16:creationId xmlns:a16="http://schemas.microsoft.com/office/drawing/2014/main" id="{43938011-D532-485B-96E9-283CBE8F7D04}"/>
              </a:ext>
            </a:extLst>
          </p:cNvPr>
          <p:cNvSpPr/>
          <p:nvPr/>
        </p:nvSpPr>
        <p:spPr>
          <a:xfrm>
            <a:off x="283971" y="337967"/>
            <a:ext cx="4494856" cy="281279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uz-Cyrl-UZ" sz="2000" b="1" i="1" dirty="0">
                <a:solidFill>
                  <a:schemeClr val="tx1"/>
                </a:solidFill>
              </a:rPr>
              <a:t>Пахта </a:t>
            </a:r>
            <a:r>
              <a:rPr lang="ru-RU" sz="2000" i="1" dirty="0">
                <a:solidFill>
                  <a:schemeClr val="tx1"/>
                </a:solidFill>
              </a:rPr>
              <a:t>(тн/долл) </a:t>
            </a:r>
          </a:p>
        </p:txBody>
      </p:sp>
      <p:sp>
        <p:nvSpPr>
          <p:cNvPr id="30" name="Полилиния: фигура 29">
            <a:extLst>
              <a:ext uri="{FF2B5EF4-FFF2-40B4-BE49-F238E27FC236}">
                <a16:creationId xmlns:a16="http://schemas.microsoft.com/office/drawing/2014/main" id="{A4FF3C4A-691B-44A7-9FCD-41802E284498}"/>
              </a:ext>
            </a:extLst>
          </p:cNvPr>
          <p:cNvSpPr/>
          <p:nvPr/>
        </p:nvSpPr>
        <p:spPr>
          <a:xfrm>
            <a:off x="283971" y="4832820"/>
            <a:ext cx="4507003" cy="385494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uz-Cyrl-UZ" sz="2000" b="1" i="1" dirty="0">
                <a:solidFill>
                  <a:schemeClr val="tx1"/>
                </a:solidFill>
              </a:rPr>
              <a:t>Ўсимлик ёғи </a:t>
            </a:r>
            <a:r>
              <a:rPr lang="ru-RU" sz="2000" i="1" dirty="0">
                <a:solidFill>
                  <a:schemeClr val="tx1"/>
                </a:solidFill>
              </a:rPr>
              <a:t>(тн/долл) </a:t>
            </a:r>
          </a:p>
        </p:txBody>
      </p:sp>
      <p:sp>
        <p:nvSpPr>
          <p:cNvPr id="31" name="Полилиния: фигура 30">
            <a:extLst>
              <a:ext uri="{FF2B5EF4-FFF2-40B4-BE49-F238E27FC236}">
                <a16:creationId xmlns:a16="http://schemas.microsoft.com/office/drawing/2014/main" id="{5313F01E-62D2-42DF-947B-C9706F372CD3}"/>
              </a:ext>
            </a:extLst>
          </p:cNvPr>
          <p:cNvSpPr/>
          <p:nvPr/>
        </p:nvSpPr>
        <p:spPr>
          <a:xfrm>
            <a:off x="319549" y="9515221"/>
            <a:ext cx="4459278" cy="385494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uz-Cyrl-UZ" sz="2000" b="1" i="1" dirty="0">
                <a:solidFill>
                  <a:schemeClr val="tx1"/>
                </a:solidFill>
              </a:rPr>
              <a:t>Шакар </a:t>
            </a:r>
            <a:r>
              <a:rPr lang="ru-RU" sz="2000" i="1" dirty="0">
                <a:solidFill>
                  <a:schemeClr val="tx1"/>
                </a:solidFill>
              </a:rPr>
              <a:t>(тн/долл)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1635933-7392-4E6C-AE97-66A654348E98}"/>
              </a:ext>
            </a:extLst>
          </p:cNvPr>
          <p:cNvSpPr txBox="1"/>
          <p:nvPr/>
        </p:nvSpPr>
        <p:spPr>
          <a:xfrm>
            <a:off x="9750876" y="14389405"/>
            <a:ext cx="7983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000" b="1" i="0" u="none" strike="noStrike" baseline="0" dirty="0">
                <a:solidFill>
                  <a:srgbClr val="5A5A59"/>
                </a:solidFill>
                <a:latin typeface="Geometria-ExtraBold"/>
              </a:rPr>
              <a:t>2</a:t>
            </a:r>
            <a:endParaRPr lang="ru-RU" sz="3000" dirty="0">
              <a:solidFill>
                <a:srgbClr val="5A5A59"/>
              </a:solidFill>
            </a:endParaRPr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6A3FDE29-FBC6-416E-B4F9-BEE200A3EF29}"/>
              </a:ext>
            </a:extLst>
          </p:cNvPr>
          <p:cNvCxnSpPr>
            <a:cxnSpLocks/>
          </p:cNvCxnSpPr>
          <p:nvPr/>
        </p:nvCxnSpPr>
        <p:spPr>
          <a:xfrm>
            <a:off x="450850" y="14584277"/>
            <a:ext cx="9055311" cy="0"/>
          </a:xfrm>
          <a:prstGeom prst="line">
            <a:avLst/>
          </a:prstGeom>
          <a:ln w="1270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D0FD5889-84BD-4F5D-881D-A5AC2F0FE7B2}"/>
              </a:ext>
            </a:extLst>
          </p:cNvPr>
          <p:cNvSpPr txBox="1"/>
          <p:nvPr/>
        </p:nvSpPr>
        <p:spPr>
          <a:xfrm>
            <a:off x="379592" y="14604849"/>
            <a:ext cx="91230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i="1" dirty="0">
                <a:latin typeface="Cambria" panose="02040503050406030204" pitchFamily="18" charset="0"/>
                <a:ea typeface="Cambria" panose="02040503050406030204" pitchFamily="18" charset="0"/>
              </a:rPr>
              <a:t>Тармоқ бозорлари ва ишлаб чиқаришда меҳнат унумдорлиги тадқиқотлари маркази</a:t>
            </a:r>
            <a:endParaRPr lang="ru-RU" sz="1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id="{BCB1E7C9-0BE6-C903-9B35-7FACE81A61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5137875"/>
              </p:ext>
            </p:extLst>
          </p:nvPr>
        </p:nvGraphicFramePr>
        <p:xfrm>
          <a:off x="283971" y="723461"/>
          <a:ext cx="4635501" cy="3578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Диаграмма 22">
            <a:extLst>
              <a:ext uri="{FF2B5EF4-FFF2-40B4-BE49-F238E27FC236}">
                <a16:creationId xmlns:a16="http://schemas.microsoft.com/office/drawing/2014/main" id="{BCB1E7C9-0BE6-C903-9B35-7FACE81A61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1478405"/>
              </p:ext>
            </p:extLst>
          </p:nvPr>
        </p:nvGraphicFramePr>
        <p:xfrm>
          <a:off x="436371" y="10234628"/>
          <a:ext cx="4952314" cy="3368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" name="Диаграмма 23">
            <a:extLst>
              <a:ext uri="{FF2B5EF4-FFF2-40B4-BE49-F238E27FC236}">
                <a16:creationId xmlns:a16="http://schemas.microsoft.com/office/drawing/2014/main" id="{BCB1E7C9-0BE6-C903-9B35-7FACE81A61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2280153"/>
              </p:ext>
            </p:extLst>
          </p:nvPr>
        </p:nvGraphicFramePr>
        <p:xfrm>
          <a:off x="5270085" y="4986356"/>
          <a:ext cx="4980791" cy="347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5352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7180B49-E908-4AF9-99F2-3C6089EA19F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34" r="26434"/>
          <a:stretch/>
        </p:blipFill>
        <p:spPr>
          <a:xfrm>
            <a:off x="53407" y="175947"/>
            <a:ext cx="10691813" cy="15119352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4262289D-4F91-4D5D-8EB7-AC01202422AB}"/>
              </a:ext>
            </a:extLst>
          </p:cNvPr>
          <p:cNvSpPr txBox="1"/>
          <p:nvPr/>
        </p:nvSpPr>
        <p:spPr>
          <a:xfrm>
            <a:off x="9750876" y="14389405"/>
            <a:ext cx="7983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000" b="1" i="0" u="none" strike="noStrike" baseline="0" dirty="0">
                <a:solidFill>
                  <a:srgbClr val="5A5A59"/>
                </a:solidFill>
                <a:latin typeface="Geometria-ExtraBold"/>
              </a:rPr>
              <a:t>3</a:t>
            </a:r>
            <a:endParaRPr lang="ru-RU" sz="3000" dirty="0">
              <a:solidFill>
                <a:srgbClr val="5A5A59"/>
              </a:solidFill>
            </a:endParaRPr>
          </a:p>
        </p:txBody>
      </p: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DD0A414F-9C68-4A93-852D-C152AF7F6068}"/>
              </a:ext>
            </a:extLst>
          </p:cNvPr>
          <p:cNvCxnSpPr>
            <a:cxnSpLocks/>
          </p:cNvCxnSpPr>
          <p:nvPr/>
        </p:nvCxnSpPr>
        <p:spPr>
          <a:xfrm>
            <a:off x="450850" y="14584277"/>
            <a:ext cx="9055311" cy="0"/>
          </a:xfrm>
          <a:prstGeom prst="line">
            <a:avLst/>
          </a:prstGeom>
          <a:ln w="1270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B219F192-8F77-4E0F-85B1-4893C4CE1839}"/>
              </a:ext>
            </a:extLst>
          </p:cNvPr>
          <p:cNvSpPr txBox="1"/>
          <p:nvPr/>
        </p:nvSpPr>
        <p:spPr>
          <a:xfrm>
            <a:off x="379592" y="14604849"/>
            <a:ext cx="91230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i="1" dirty="0">
                <a:latin typeface="Cambria" panose="02040503050406030204" pitchFamily="18" charset="0"/>
                <a:ea typeface="Cambria" panose="02040503050406030204" pitchFamily="18" charset="0"/>
              </a:rPr>
              <a:t>Тармоқ бозорлари ва ишлаб чиқаришда меҳнат унумдорлиги тадқиқотлари маркази</a:t>
            </a:r>
            <a:endParaRPr lang="ru-RU" sz="1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44CD7F64-E4B3-4732-A1F7-5C401F878249}"/>
              </a:ext>
            </a:extLst>
          </p:cNvPr>
          <p:cNvSpPr txBox="1"/>
          <p:nvPr/>
        </p:nvSpPr>
        <p:spPr>
          <a:xfrm>
            <a:off x="379593" y="1116213"/>
            <a:ext cx="4854745" cy="487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endParaRPr lang="ru-RU" sz="24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5282006" y="196950"/>
            <a:ext cx="5163310" cy="19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 err="1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Изох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: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ru-RU" b="1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Гуруч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17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июль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ўртача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нархи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275,</a:t>
            </a:r>
            <a:r>
              <a:rPr lang="uz-Cyrl-UZ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uz-Cyrl-UZ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қилиб, ўтган ҳафтага нисбатан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+5,0%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бошига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+49</a:t>
            </a:r>
            <a:r>
              <a:rPr lang="ru-RU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</a:t>
            </a:r>
            <a:r>
              <a:rPr lang="uz-Cyrl-UZ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 мос даврига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+5</a:t>
            </a:r>
            <a:r>
              <a:rPr lang="ru-RU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 қайд этмоқда.</a:t>
            </a: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5228216" y="1807781"/>
            <a:ext cx="5292763" cy="1870512"/>
          </a:xfrm>
          <a:prstGeom prst="rect">
            <a:avLst/>
          </a:prstGeom>
          <a:noFill/>
        </p:spPr>
        <p:txBody>
          <a:bodyPr wrap="square" numCol="1" spcCol="36000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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Trading Economics</a:t>
            </a:r>
            <a:b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глобал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макромоделлари ва таҳлилчиларнинг прогнозларига кўра, гуруч ушбу чоракнинг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охирига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қадар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80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uz-Cyrl-UZ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дан, йил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давомида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98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uz-Cyrl-UZ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+8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2%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гача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сотилиши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кутилмоқда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70" name="Диаграмма 69">
            <a:extLst>
              <a:ext uri="{FF2B5EF4-FFF2-40B4-BE49-F238E27FC236}">
                <a16:creationId xmlns:a16="http://schemas.microsoft.com/office/drawing/2014/main" id="{BCB1E7C9-0BE6-C903-9B35-7FACE81A61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178391"/>
              </p:ext>
            </p:extLst>
          </p:nvPr>
        </p:nvGraphicFramePr>
        <p:xfrm>
          <a:off x="5624552" y="5010904"/>
          <a:ext cx="4954782" cy="4363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1" name="TextBox 70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257247" y="5485072"/>
            <a:ext cx="5003847" cy="1574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Изох: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ru-RU" b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Буғдой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	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17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июль  </a:t>
            </a:r>
            <a:r>
              <a:rPr lang="ru-RU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ўртача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нархи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50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9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uz-Cyrl-UZ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ташкил қилиб, ўтган ҳафтага нисбатан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+8</a:t>
            </a:r>
            <a:r>
              <a:rPr lang="ru-RU" b="1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B05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бошига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+34</a:t>
            </a:r>
            <a:r>
              <a:rPr lang="ru-RU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</a:t>
            </a:r>
            <a:r>
              <a:rPr lang="uz-Cyrl-UZ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 мос даврига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+27</a:t>
            </a:r>
            <a:r>
              <a:rPr lang="ru-RU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9%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 қайд этмоқда.</a:t>
            </a: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252664" y="7232551"/>
            <a:ext cx="5017168" cy="1870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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Trading Economics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глобал макромоделлари ва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таҳлилчиларнинг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таъкидлашича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буғдой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ушбу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чоракнинг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охирига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қадар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55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 т</a:t>
            </a:r>
            <a:r>
              <a:rPr lang="uz-Cyrl-UZ" sz="1800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1,7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дан,          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давомида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72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sz="1800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долл.т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,4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гача сотилишини прогноз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қилишган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5268686" y="12192000"/>
            <a:ext cx="5328017" cy="1848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Прогноз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 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Trading Economics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глобал макромоделлари ва таҳлилчиларнинг прогнозларига кўра, тухум ушбу чоракнинг охирига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қадар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0,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67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доллар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(-9,5%)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дан, йил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давомида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46</a:t>
            </a:r>
            <a:r>
              <a:rPr lang="ru-RU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доллар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7,</a:t>
            </a:r>
            <a:r>
              <a:rPr lang="uz-Cyrl-UZ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</a:t>
            </a:r>
            <a:r>
              <a:rPr lang="ru-RU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%)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гача сотилиши кутилмоқда.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8E8A961-E4A6-5787-8DC3-ACE305445A27}"/>
              </a:ext>
            </a:extLst>
          </p:cNvPr>
          <p:cNvSpPr txBox="1"/>
          <p:nvPr/>
        </p:nvSpPr>
        <p:spPr>
          <a:xfrm>
            <a:off x="5399314" y="10101943"/>
            <a:ext cx="5180020" cy="1574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sym typeface="Wingdings" panose="05000000000000000000" pitchFamily="2" charset="2"/>
              </a:rPr>
              <a:t>Изох:</a:t>
            </a:r>
            <a:r>
              <a:rPr lang="ru-RU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Тухум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17</a:t>
            </a:r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июль </a:t>
            </a:r>
            <a:r>
              <a:rPr lang="ru-RU" dirty="0" err="1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ҳолатига</a:t>
            </a:r>
            <a:r>
              <a:rPr lang="ru-RU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ўртача </a:t>
            </a:r>
            <a:r>
              <a:rPr lang="ru-RU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нархи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0,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74</a:t>
            </a:r>
            <a:r>
              <a:rPr lang="ru-RU" b="1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долларни ташкил қилиб, ўтган ҳафтага нисбатан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+60,9</a:t>
            </a:r>
            <a:r>
              <a:rPr lang="en-US" b="1" dirty="0">
                <a:solidFill>
                  <a:srgbClr val="00B05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 бошига</a:t>
            </a:r>
            <a:b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-87,2%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ўтган</a:t>
            </a:r>
            <a:r>
              <a:rPr lang="uz-Cyrl-UZ" dirty="0">
                <a:solidFill>
                  <a:srgbClr val="C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йилнинг мос даврига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89,2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%</a:t>
            </a:r>
            <a:r>
              <a:rPr lang="uz-Cyrl-UZ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r>
              <a:rPr lang="uz-Cyrl-UZ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uz-Cyrl-U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ўзгаришни қайд этмоқда.</a:t>
            </a: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id="{354208AF-78B6-438D-9F9D-7B2B8B87AAEE}"/>
              </a:ext>
            </a:extLst>
          </p:cNvPr>
          <p:cNvCxnSpPr/>
          <p:nvPr/>
        </p:nvCxnSpPr>
        <p:spPr>
          <a:xfrm>
            <a:off x="283971" y="4832820"/>
            <a:ext cx="10073831" cy="0"/>
          </a:xfrm>
          <a:prstGeom prst="line">
            <a:avLst/>
          </a:prstGeom>
          <a:ln>
            <a:solidFill>
              <a:schemeClr val="accent3">
                <a:lumMod val="20000"/>
                <a:lumOff val="80000"/>
              </a:schemeClr>
            </a:solidFill>
            <a:prstDash val="lg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id="{F3697015-C847-46BC-B24D-4D8D0FB2878B}"/>
              </a:ext>
            </a:extLst>
          </p:cNvPr>
          <p:cNvCxnSpPr/>
          <p:nvPr/>
        </p:nvCxnSpPr>
        <p:spPr>
          <a:xfrm>
            <a:off x="283971" y="9103061"/>
            <a:ext cx="10073831" cy="0"/>
          </a:xfrm>
          <a:prstGeom prst="line">
            <a:avLst/>
          </a:prstGeom>
          <a:ln>
            <a:solidFill>
              <a:schemeClr val="accent3">
                <a:lumMod val="20000"/>
                <a:lumOff val="80000"/>
              </a:schemeClr>
            </a:solidFill>
            <a:prstDash val="lg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5" name="Полилиния: фигура 44">
            <a:extLst>
              <a:ext uri="{FF2B5EF4-FFF2-40B4-BE49-F238E27FC236}">
                <a16:creationId xmlns:a16="http://schemas.microsoft.com/office/drawing/2014/main" id="{E2AC70BC-2134-42F4-9745-DCBDA2D889F1}"/>
              </a:ext>
            </a:extLst>
          </p:cNvPr>
          <p:cNvSpPr/>
          <p:nvPr/>
        </p:nvSpPr>
        <p:spPr>
          <a:xfrm>
            <a:off x="319549" y="337967"/>
            <a:ext cx="4459278" cy="385494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uz-Cyrl-UZ" sz="2000" b="1" i="1" dirty="0">
                <a:solidFill>
                  <a:schemeClr val="tx1"/>
                </a:solidFill>
              </a:rPr>
              <a:t>Гуруч </a:t>
            </a:r>
            <a:r>
              <a:rPr lang="ru-RU" sz="2000" i="1" dirty="0">
                <a:solidFill>
                  <a:schemeClr val="tx1"/>
                </a:solidFill>
              </a:rPr>
              <a:t>(тн/долл) </a:t>
            </a:r>
          </a:p>
        </p:txBody>
      </p:sp>
      <p:sp>
        <p:nvSpPr>
          <p:cNvPr id="46" name="Полилиния: фигура 45">
            <a:extLst>
              <a:ext uri="{FF2B5EF4-FFF2-40B4-BE49-F238E27FC236}">
                <a16:creationId xmlns:a16="http://schemas.microsoft.com/office/drawing/2014/main" id="{17834E85-C8AA-4592-846F-80389CE04304}"/>
              </a:ext>
            </a:extLst>
          </p:cNvPr>
          <p:cNvSpPr/>
          <p:nvPr/>
        </p:nvSpPr>
        <p:spPr>
          <a:xfrm>
            <a:off x="331696" y="4832820"/>
            <a:ext cx="4459278" cy="385494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uz-Cyrl-UZ" sz="2000" b="1" i="1" dirty="0">
                <a:solidFill>
                  <a:schemeClr val="tx1"/>
                </a:solidFill>
              </a:rPr>
              <a:t>Буғдой </a:t>
            </a:r>
            <a:r>
              <a:rPr lang="ru-RU" sz="2000" i="1" dirty="0">
                <a:solidFill>
                  <a:schemeClr val="tx1"/>
                </a:solidFill>
              </a:rPr>
              <a:t>(тн/долл) </a:t>
            </a:r>
          </a:p>
        </p:txBody>
      </p:sp>
      <p:sp>
        <p:nvSpPr>
          <p:cNvPr id="47" name="Полилиния: фигура 46">
            <a:extLst>
              <a:ext uri="{FF2B5EF4-FFF2-40B4-BE49-F238E27FC236}">
                <a16:creationId xmlns:a16="http://schemas.microsoft.com/office/drawing/2014/main" id="{289DBF21-A5AB-4104-9046-07A5BC5E5F42}"/>
              </a:ext>
            </a:extLst>
          </p:cNvPr>
          <p:cNvSpPr/>
          <p:nvPr/>
        </p:nvSpPr>
        <p:spPr>
          <a:xfrm>
            <a:off x="319549" y="9515221"/>
            <a:ext cx="4459278" cy="385494"/>
          </a:xfrm>
          <a:custGeom>
            <a:avLst/>
            <a:gdLst>
              <a:gd name="connsiteX0" fmla="*/ 0 w 4459278"/>
              <a:gd name="connsiteY0" fmla="*/ 0 h 538983"/>
              <a:gd name="connsiteX1" fmla="*/ 4459278 w 4459278"/>
              <a:gd name="connsiteY1" fmla="*/ 0 h 538983"/>
              <a:gd name="connsiteX2" fmla="*/ 4134604 w 4459278"/>
              <a:gd name="connsiteY2" fmla="*/ 538983 h 538983"/>
              <a:gd name="connsiteX3" fmla="*/ 0 w 4459278"/>
              <a:gd name="connsiteY3" fmla="*/ 538983 h 53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278" h="538983">
                <a:moveTo>
                  <a:pt x="0" y="0"/>
                </a:moveTo>
                <a:lnTo>
                  <a:pt x="4459278" y="0"/>
                </a:lnTo>
                <a:lnTo>
                  <a:pt x="4134604" y="538983"/>
                </a:lnTo>
                <a:lnTo>
                  <a:pt x="0" y="538983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r>
              <a:rPr lang="uz-Cyrl-UZ" sz="2000" b="1" i="1" dirty="0">
                <a:solidFill>
                  <a:schemeClr val="tx1"/>
                </a:solidFill>
              </a:rPr>
              <a:t>Тухум </a:t>
            </a:r>
            <a:r>
              <a:rPr lang="ru-RU" sz="2000" i="1" dirty="0">
                <a:solidFill>
                  <a:schemeClr val="tx1"/>
                </a:solidFill>
              </a:rPr>
              <a:t>(100 дон/долл) </a:t>
            </a:r>
          </a:p>
        </p:txBody>
      </p:sp>
      <p:graphicFrame>
        <p:nvGraphicFramePr>
          <p:cNvPr id="22" name="Диаграмма 21">
            <a:extLst>
              <a:ext uri="{FF2B5EF4-FFF2-40B4-BE49-F238E27FC236}">
                <a16:creationId xmlns:a16="http://schemas.microsoft.com/office/drawing/2014/main" id="{BCB1E7C9-0BE6-C903-9B35-7FACE81A61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1961169"/>
              </p:ext>
            </p:extLst>
          </p:nvPr>
        </p:nvGraphicFramePr>
        <p:xfrm>
          <a:off x="225788" y="945364"/>
          <a:ext cx="4668941" cy="3389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" name="Диаграмма 23">
            <a:extLst>
              <a:ext uri="{FF2B5EF4-FFF2-40B4-BE49-F238E27FC236}">
                <a16:creationId xmlns:a16="http://schemas.microsoft.com/office/drawing/2014/main" id="{BCB1E7C9-0BE6-C903-9B35-7FACE81A612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9666005"/>
              </p:ext>
            </p:extLst>
          </p:nvPr>
        </p:nvGraphicFramePr>
        <p:xfrm>
          <a:off x="283971" y="10044332"/>
          <a:ext cx="4695992" cy="434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0149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972DBE-9C09-42CD-8A79-0F641DB9503A}"/>
              </a:ext>
            </a:extLst>
          </p:cNvPr>
          <p:cNvSpPr/>
          <p:nvPr/>
        </p:nvSpPr>
        <p:spPr>
          <a:xfrm>
            <a:off x="8411510" y="11191919"/>
            <a:ext cx="1480730" cy="1474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2876CE7-9812-457B-BF53-26AE535AF0D5}"/>
              </a:ext>
            </a:extLst>
          </p:cNvPr>
          <p:cNvSpPr/>
          <p:nvPr/>
        </p:nvSpPr>
        <p:spPr>
          <a:xfrm>
            <a:off x="0" y="-1"/>
            <a:ext cx="10691813" cy="15198433"/>
          </a:xfrm>
          <a:prstGeom prst="rect">
            <a:avLst/>
          </a:prstGeom>
          <a:solidFill>
            <a:schemeClr val="bg1"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5D6FAFF-5C13-4598-BC5B-CA416DDB68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598" y="11054264"/>
            <a:ext cx="1702965" cy="1702965"/>
          </a:xfrm>
          <a:prstGeom prst="rect">
            <a:avLst/>
          </a:prstGeom>
        </p:spPr>
      </p:pic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6148C69A-5983-49F2-8D8B-63DCE546235D}"/>
              </a:ext>
            </a:extLst>
          </p:cNvPr>
          <p:cNvCxnSpPr>
            <a:cxnSpLocks/>
          </p:cNvCxnSpPr>
          <p:nvPr/>
        </p:nvCxnSpPr>
        <p:spPr>
          <a:xfrm>
            <a:off x="646908" y="14402586"/>
            <a:ext cx="8667524" cy="0"/>
          </a:xfrm>
          <a:prstGeom prst="line">
            <a:avLst/>
          </a:prstGeom>
          <a:ln w="12700">
            <a:solidFill>
              <a:srgbClr val="5A5A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F07B3E2-2E2D-450D-8268-1B2142B49BA7}"/>
              </a:ext>
            </a:extLst>
          </p:cNvPr>
          <p:cNvSpPr/>
          <p:nvPr/>
        </p:nvSpPr>
        <p:spPr>
          <a:xfrm>
            <a:off x="799573" y="8630885"/>
            <a:ext cx="45719" cy="1346520"/>
          </a:xfrm>
          <a:prstGeom prst="rect">
            <a:avLst/>
          </a:prstGeom>
          <a:solidFill>
            <a:srgbClr val="017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095DCC9-4FF7-4886-9C41-2A6360E03A5C}"/>
              </a:ext>
            </a:extLst>
          </p:cNvPr>
          <p:cNvSpPr txBox="1"/>
          <p:nvPr/>
        </p:nvSpPr>
        <p:spPr>
          <a:xfrm>
            <a:off x="891009" y="8655480"/>
            <a:ext cx="2574433" cy="1276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0170" algn="ctr">
              <a:lnSpc>
                <a:spcPct val="125000"/>
              </a:lnSpc>
              <a:spcBef>
                <a:spcPts val="126"/>
              </a:spcBef>
              <a:spcAft>
                <a:spcPts val="600"/>
              </a:spcAft>
            </a:pP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(+998) 71  230-70-12</a:t>
            </a:r>
          </a:p>
          <a:p>
            <a:pPr marR="50170" algn="ctr">
              <a:lnSpc>
                <a:spcPct val="125000"/>
              </a:lnSpc>
              <a:spcBef>
                <a:spcPts val="126"/>
              </a:spcBef>
              <a:spcAft>
                <a:spcPts val="600"/>
              </a:spcAft>
            </a:pP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(+998) 71  230-70-14</a:t>
            </a:r>
          </a:p>
          <a:p>
            <a:pPr marR="50170" algn="ctr">
              <a:lnSpc>
                <a:spcPct val="125000"/>
              </a:lnSpc>
              <a:spcBef>
                <a:spcPts val="126"/>
              </a:spcBef>
              <a:spcAft>
                <a:spcPts val="600"/>
              </a:spcAft>
            </a:pP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(+998) 71  230-70-16</a:t>
            </a: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0D0C54B7-7F36-432E-B121-7C23A6AA1F2D}"/>
              </a:ext>
            </a:extLst>
          </p:cNvPr>
          <p:cNvSpPr/>
          <p:nvPr/>
        </p:nvSpPr>
        <p:spPr>
          <a:xfrm>
            <a:off x="5732348" y="8593162"/>
            <a:ext cx="45719" cy="1346520"/>
          </a:xfrm>
          <a:prstGeom prst="rect">
            <a:avLst/>
          </a:prstGeom>
          <a:solidFill>
            <a:srgbClr val="017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73C4DCB-B63C-45DE-B6DF-718F6F3237E2}"/>
              </a:ext>
            </a:extLst>
          </p:cNvPr>
          <p:cNvSpPr txBox="1"/>
          <p:nvPr/>
        </p:nvSpPr>
        <p:spPr>
          <a:xfrm>
            <a:off x="5778067" y="8671611"/>
            <a:ext cx="4040281" cy="1097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443" marR="6081">
              <a:lnSpc>
                <a:spcPct val="125000"/>
              </a:lnSpc>
              <a:spcBef>
                <a:spcPts val="2939"/>
              </a:spcBef>
              <a:spcAft>
                <a:spcPts val="600"/>
              </a:spcAft>
            </a:pP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Ўзбекистон Республикаси, </a:t>
            </a:r>
            <a:b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</a:b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Тошкент шаҳар,</a:t>
            </a:r>
            <a:b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</a:b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Чилонзор </a:t>
            </a:r>
            <a:r>
              <a:rPr lang="ru-RU" sz="1800" dirty="0" err="1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кўчаси</a:t>
            </a:r>
            <a:r>
              <a:rPr lang="ru-RU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, 4-уй.</a:t>
            </a: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945466B7-01D4-4A85-94E1-8197D9AFBA2F}"/>
              </a:ext>
            </a:extLst>
          </p:cNvPr>
          <p:cNvSpPr/>
          <p:nvPr/>
        </p:nvSpPr>
        <p:spPr>
          <a:xfrm>
            <a:off x="799573" y="11191920"/>
            <a:ext cx="45719" cy="1427655"/>
          </a:xfrm>
          <a:prstGeom prst="rect">
            <a:avLst/>
          </a:prstGeom>
          <a:solidFill>
            <a:srgbClr val="017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0BE5B2E-8A58-480F-906B-A449EDCC6B4F}"/>
              </a:ext>
            </a:extLst>
          </p:cNvPr>
          <p:cNvSpPr txBox="1"/>
          <p:nvPr/>
        </p:nvSpPr>
        <p:spPr>
          <a:xfrm>
            <a:off x="891009" y="11013697"/>
            <a:ext cx="4321592" cy="17029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443" marR="6081">
              <a:lnSpc>
                <a:spcPct val="150000"/>
              </a:lnSpc>
              <a:spcBef>
                <a:spcPts val="2939"/>
              </a:spcBef>
              <a:spcAft>
                <a:spcPts val="600"/>
              </a:spcAft>
            </a:pPr>
            <a:r>
              <a:rPr lang="uz-Cyrl-UZ" sz="1800" b="1" dirty="0">
                <a:solidFill>
                  <a:srgbClr val="0179BD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ЭЛЕКТРОН МАНЗИЛ                                      </a:t>
            </a:r>
            <a:r>
              <a:rPr lang="uz-Cyrl-UZ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Веб саҳифа</a:t>
            </a:r>
            <a:r>
              <a:rPr lang="es-ES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: www.lprc.uz </a:t>
            </a:r>
            <a:r>
              <a:rPr lang="uz-Cyrl-UZ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                           Эл. почта</a:t>
            </a:r>
            <a:r>
              <a:rPr lang="es-ES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: </a:t>
            </a:r>
            <a:r>
              <a:rPr lang="es-ES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hlinkClick r:id="rId3"/>
              </a:rPr>
              <a:t>lprcuzbekistan@imv.uz</a:t>
            </a:r>
            <a:r>
              <a:rPr lang="es-ES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uz-Cyrl-UZ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  <a:r>
              <a:rPr lang="es-ES" sz="1800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t.me/Tadqiqotlarmarkazi</a:t>
            </a:r>
            <a:endParaRPr lang="ru-RU" sz="1800" dirty="0">
              <a:solidFill>
                <a:srgbClr val="022D5A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B7DACC45-DB3D-4132-A512-70C4C328417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510" y="11191919"/>
            <a:ext cx="1474380" cy="1474380"/>
          </a:xfrm>
          <a:prstGeom prst="rect">
            <a:avLst/>
          </a:prstGeom>
        </p:spPr>
      </p:pic>
      <p:pic>
        <p:nvPicPr>
          <p:cNvPr id="17" name="Рисунок 16" descr="Изображение выглядит как Графика, круг, символ,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DF8E0394-89A1-4C58-842E-7C3A0ABDAD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9318" y="11791840"/>
            <a:ext cx="318764" cy="318764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B9FF22-6B3A-E89E-EEB7-F9D0AE2E173C}"/>
              </a:ext>
            </a:extLst>
          </p:cNvPr>
          <p:cNvSpPr txBox="1"/>
          <p:nvPr/>
        </p:nvSpPr>
        <p:spPr>
          <a:xfrm>
            <a:off x="0" y="6347574"/>
            <a:ext cx="10691813" cy="12849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6081" algn="ctr">
              <a:lnSpc>
                <a:spcPts val="1800"/>
              </a:lnSpc>
              <a:spcBef>
                <a:spcPts val="120"/>
              </a:spcBef>
              <a:spcAft>
                <a:spcPts val="600"/>
              </a:spcAft>
            </a:pPr>
            <a:r>
              <a:rPr lang="uz-Cyrl-UZ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Ўзбекистон Республикаси</a:t>
            </a:r>
            <a:r>
              <a:rPr lang="en-US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 </a:t>
            </a:r>
          </a:p>
          <a:p>
            <a:pPr marR="6081" algn="ctr">
              <a:lnSpc>
                <a:spcPts val="1800"/>
              </a:lnSpc>
              <a:spcBef>
                <a:spcPts val="120"/>
              </a:spcBef>
              <a:spcAft>
                <a:spcPts val="600"/>
              </a:spcAft>
            </a:pPr>
            <a:r>
              <a:rPr lang="uz-Cyrl-UZ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Иқтисодиёт ва молия вазирлиги ҳузуридаги</a:t>
            </a:r>
          </a:p>
          <a:p>
            <a:pPr marR="6081" algn="ctr">
              <a:lnSpc>
                <a:spcPts val="1800"/>
              </a:lnSpc>
              <a:spcBef>
                <a:spcPts val="120"/>
              </a:spcBef>
              <a:spcAft>
                <a:spcPts val="600"/>
              </a:spcAft>
            </a:pPr>
            <a:r>
              <a:rPr lang="uz-Cyrl-UZ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Тармоқ бозорлари ва ишлаб чиқаришда меҳнат унумдорлиги</a:t>
            </a:r>
            <a:endParaRPr lang="en-US" dirty="0">
              <a:solidFill>
                <a:srgbClr val="022D5A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</a:endParaRPr>
          </a:p>
          <a:p>
            <a:pPr marR="6081" algn="ctr">
              <a:lnSpc>
                <a:spcPts val="1800"/>
              </a:lnSpc>
              <a:spcBef>
                <a:spcPts val="120"/>
              </a:spcBef>
              <a:spcAft>
                <a:spcPts val="600"/>
              </a:spcAft>
            </a:pPr>
            <a:r>
              <a:rPr lang="uz-Cyrl-UZ" dirty="0">
                <a:solidFill>
                  <a:srgbClr val="022D5A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</a:rPr>
              <a:t>тадқиқотлари маркази</a:t>
            </a:r>
          </a:p>
        </p:txBody>
      </p:sp>
      <p:pic>
        <p:nvPicPr>
          <p:cNvPr id="19" name="Picture 2" descr="Website Image Free Icon PNG Transparent Background, Free Download #29489 -  FreeIconsPNG">
            <a:extLst>
              <a:ext uri="{FF2B5EF4-FFF2-40B4-BE49-F238E27FC236}">
                <a16:creationId xmlns:a16="http://schemas.microsoft.com/office/drawing/2014/main" id="{421EBB58-602F-4A9D-A4F4-641D8C729F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699" y="11772242"/>
            <a:ext cx="318765" cy="318765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12A30227-E991-4D8A-BF17-D33B19E0B100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23" b="2121"/>
          <a:stretch/>
        </p:blipFill>
        <p:spPr>
          <a:xfrm>
            <a:off x="0" y="14516"/>
            <a:ext cx="10709554" cy="5933837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3520412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17988</TotalTime>
  <Words>926</Words>
  <Application>Microsoft Office PowerPoint</Application>
  <PresentationFormat>Произвольный</PresentationFormat>
  <Paragraphs>73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Geometria-ExtraBold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BaxtiyoR</dc:creator>
  <cp:lastModifiedBy>Avtech</cp:lastModifiedBy>
  <cp:revision>3129</cp:revision>
  <dcterms:created xsi:type="dcterms:W3CDTF">2021-05-28T04:37:40Z</dcterms:created>
  <dcterms:modified xsi:type="dcterms:W3CDTF">2026-07-21T04:12:32Z</dcterms:modified>
</cp:coreProperties>
</file>