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70" r:id="rId2"/>
    <p:sldId id="271" r:id="rId3"/>
    <p:sldId id="273" r:id="rId4"/>
  </p:sldIdLst>
  <p:sldSz cx="10691813" cy="1511935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07" userDrawn="1">
          <p15:clr>
            <a:srgbClr val="A4A3A4"/>
          </p15:clr>
        </p15:guide>
        <p15:guide id="3" pos="33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3A28"/>
    <a:srgbClr val="B5DDDE"/>
    <a:srgbClr val="CE2A03"/>
    <a:srgbClr val="7C97AD"/>
    <a:srgbClr val="1B9D9F"/>
    <a:srgbClr val="5A5A59"/>
    <a:srgbClr val="FFCB0E"/>
    <a:srgbClr val="0179BD"/>
    <a:srgbClr val="D2D4D8"/>
    <a:srgbClr val="EE8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62" autoAdjust="0"/>
    <p:restoredTop sz="96404" autoAdjust="0"/>
  </p:normalViewPr>
  <p:slideViewPr>
    <p:cSldViewPr snapToGrid="0">
      <p:cViewPr>
        <p:scale>
          <a:sx n="77" d="100"/>
          <a:sy n="77" d="100"/>
        </p:scale>
        <p:origin x="2382" y="18"/>
      </p:cViewPr>
      <p:guideLst>
        <p:guide orient="horz" pos="4807"/>
        <p:guide pos="33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3513095096285824"/>
          <c:w val="1"/>
          <c:h val="0.74936050872086402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долл/тонна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908765664657523E-2"/>
                  <c:y val="-4.62645947827141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995-4B52-A4B3-B014E15C934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082228358622811"/>
                  <c:y val="-4.69876152651124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995-4B52-A4B3-B014E15C934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7513334538438066E-2"/>
                  <c:y val="-4.47259972349239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099-4BA4-A0DB-A854FB18BB5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7319514435491587E-2"/>
                  <c:y val="-5.1535754441989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66C-426A-8E9F-970A155E583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9980084951122418E-2"/>
                  <c:y val="-4.17625263713627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66C-426A-8E9F-970A155E583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01.07.2025й</c:v>
                </c:pt>
                <c:pt idx="1">
                  <c:v>01.01.2026й</c:v>
                </c:pt>
                <c:pt idx="2">
                  <c:v>01.07.2026й</c:v>
                </c:pt>
                <c:pt idx="3">
                  <c:v>10.07.2026й</c:v>
                </c:pt>
                <c:pt idx="4">
                  <c:v>17.07.2026й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822.6</c:v>
                </c:pt>
                <c:pt idx="1">
                  <c:v>802.8</c:v>
                </c:pt>
                <c:pt idx="2">
                  <c:v>837.1</c:v>
                </c:pt>
                <c:pt idx="3">
                  <c:v>844.9</c:v>
                </c:pt>
                <c:pt idx="4">
                  <c:v>825.7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A26-4091-A829-E5342876C30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3183688"/>
        <c:axId val="213189960"/>
      </c:lineChart>
      <c:dateAx>
        <c:axId val="213183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3189960"/>
        <c:crosses val="autoZero"/>
        <c:auto val="0"/>
        <c:lblOffset val="100"/>
        <c:baseTimeUnit val="days"/>
      </c:dateAx>
      <c:valAx>
        <c:axId val="213189960"/>
        <c:scaling>
          <c:orientation val="minMax"/>
          <c:max val="1100"/>
          <c:min val="5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out"/>
        <c:minorTickMark val="none"/>
        <c:tickLblPos val="nextTo"/>
        <c:crossAx val="213183688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227996150714339E-3"/>
          <c:w val="1"/>
          <c:h val="0.85117480824375147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долл/тонна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178153657361018E-2"/>
                  <c:y val="-8.23736952734906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F68-42B5-858F-6B0F7C2488E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1929881026369523E-2"/>
                  <c:y val="-5.46765219847628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F68-42B5-858F-6B0F7C2488E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6435805210583827E-2"/>
                  <c:y val="-5.3394142467113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766-405A-A6B0-DF583933E99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5976866778646939E-2"/>
                  <c:y val="-6.19918964698915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766-405A-A6B0-DF583933E99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4433874103432418E-2"/>
                  <c:y val="-6.09136392731642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EF68-42B5-858F-6B0F7C2488E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01.07.2025й</c:v>
                </c:pt>
                <c:pt idx="1">
                  <c:v>01.01.2026й</c:v>
                </c:pt>
                <c:pt idx="2">
                  <c:v>01.07.2026й</c:v>
                </c:pt>
                <c:pt idx="3">
                  <c:v>10.07.2026й</c:v>
                </c:pt>
                <c:pt idx="4">
                  <c:v>17.07.2026й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828.1</c:v>
                </c:pt>
                <c:pt idx="1">
                  <c:v>821.4</c:v>
                </c:pt>
                <c:pt idx="2">
                  <c:v>829.8</c:v>
                </c:pt>
                <c:pt idx="3">
                  <c:v>846.6</c:v>
                </c:pt>
                <c:pt idx="4">
                  <c:v>833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C5DF-4C3D-9067-D7C4666DDCD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3186040"/>
        <c:axId val="213187608"/>
      </c:lineChart>
      <c:catAx>
        <c:axId val="213186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3187608"/>
        <c:crosses val="autoZero"/>
        <c:auto val="1"/>
        <c:lblAlgn val="ctr"/>
        <c:lblOffset val="100"/>
        <c:noMultiLvlLbl val="0"/>
      </c:catAx>
      <c:valAx>
        <c:axId val="213187608"/>
        <c:scaling>
          <c:orientation val="minMax"/>
          <c:max val="1100"/>
          <c:min val="5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13186040"/>
        <c:crosses val="autoZero"/>
        <c:crossBetween val="between"/>
        <c:majorUnit val="15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2888182367457471"/>
          <c:w val="1"/>
          <c:h val="0.74716825239679407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долл/тонна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9626540385293479E-2"/>
                  <c:y val="-4.3798747772573685E-2"/>
                </c:manualLayout>
              </c:layout>
              <c:tx>
                <c:rich>
                  <a:bodyPr/>
                  <a:lstStyle/>
                  <a:p>
                    <a:fld id="{C8B84BFF-746E-4718-8FB3-1EF129139345}" type="VALUE">
                      <a:rPr lang="en-US">
                        <a:solidFill>
                          <a:schemeClr val="tx1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76B-43AA-B617-29D697960A1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4.7281377549226532E-2"/>
                  <c:y val="-5.56235179319028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76B-43AA-B617-29D697960A1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8633732114854798E-2"/>
                  <c:y val="-4.14130889899412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1F-4281-BE57-1CC870CF92E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2384602325181905E-2"/>
                  <c:y val="-4.37070113768505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76B-43AA-B617-29D697960A1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7.0607735805651523E-2"/>
                  <c:y val="-4.61787691230666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76B-43AA-B617-29D697960A1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01.07.2025й</c:v>
                </c:pt>
                <c:pt idx="1">
                  <c:v>01.01.2026й</c:v>
                </c:pt>
                <c:pt idx="2">
                  <c:v>01.07.2026й</c:v>
                </c:pt>
                <c:pt idx="3">
                  <c:v>10.07.2026й</c:v>
                </c:pt>
                <c:pt idx="4">
                  <c:v>17.07.2026й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47.9</c:v>
                </c:pt>
                <c:pt idx="1">
                  <c:v>44.5</c:v>
                </c:pt>
                <c:pt idx="2">
                  <c:v>42.2</c:v>
                </c:pt>
                <c:pt idx="3">
                  <c:v>41.8</c:v>
                </c:pt>
                <c:pt idx="4">
                  <c:v>41.6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C19-452B-9BA7-0544868E85F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3190744"/>
        <c:axId val="213186432"/>
      </c:lineChart>
      <c:catAx>
        <c:axId val="213190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3186432"/>
        <c:crosses val="autoZero"/>
        <c:auto val="1"/>
        <c:lblAlgn val="ctr"/>
        <c:lblOffset val="100"/>
        <c:noMultiLvlLbl val="0"/>
      </c:catAx>
      <c:valAx>
        <c:axId val="213186432"/>
        <c:scaling>
          <c:orientation val="minMax"/>
          <c:max val="60"/>
          <c:min val="25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out"/>
        <c:minorTickMark val="none"/>
        <c:tickLblPos val="nextTo"/>
        <c:crossAx val="21319074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784725596576209E-2"/>
          <c:y val="3.0370129835145757E-2"/>
          <c:w val="0.83204063003748374"/>
          <c:h val="0.85117480824375147"/>
        </c:manualLayout>
      </c:layout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долл/тонна</c:v>
                </c:pt>
              </c:strCache>
            </c:strRef>
          </c:tx>
          <c:spPr>
            <a:gradFill rotWithShape="1">
              <a:gsLst>
                <a:gs pos="65000">
                  <a:srgbClr val="D7EBEE"/>
                </a:gs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B5DDDE"/>
                </a:gs>
              </a:gsLst>
              <a:lin ang="5400000" scaled="1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dLbls>
            <c:dLbl>
              <c:idx val="0"/>
              <c:layout>
                <c:manualLayout>
                  <c:x val="-1.9667185739415954E-4"/>
                  <c:y val="-0.315052535195036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872-42D4-9EBC-6867AFC5B09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537675127213381E-2"/>
                  <c:y val="-0.309924621843512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872-42D4-9EBC-6867AFC5B09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8381514281548326E-3"/>
                  <c:y val="-0.346032653742171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7872-42D4-9EBC-6867AFC5B09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545393799490754E-3"/>
                  <c:y val="-0.358369540532213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872-42D4-9EBC-6867AFC5B09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5572581389935468E-2"/>
                  <c:y val="-0.344893278166275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7872-42D4-9EBC-6867AFC5B09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01.07.2025й</c:v>
                </c:pt>
                <c:pt idx="1">
                  <c:v>01.01.2026й</c:v>
                </c:pt>
                <c:pt idx="2">
                  <c:v>01.07.2026й</c:v>
                </c:pt>
                <c:pt idx="3">
                  <c:v>10.07.2026й</c:v>
                </c:pt>
                <c:pt idx="4">
                  <c:v>17.07.2026й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752.2</c:v>
                </c:pt>
                <c:pt idx="1">
                  <c:v>699.3</c:v>
                </c:pt>
                <c:pt idx="2">
                  <c:v>837.1</c:v>
                </c:pt>
                <c:pt idx="3">
                  <c:v>830</c:v>
                </c:pt>
                <c:pt idx="4">
                  <c:v>817.2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DFC-47DE-9055-DF36A4B483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213188392"/>
        <c:axId val="213190352"/>
      </c:areaChart>
      <c:dateAx>
        <c:axId val="213188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3190352"/>
        <c:crosses val="autoZero"/>
        <c:auto val="0"/>
        <c:lblOffset val="100"/>
        <c:baseTimeUnit val="days"/>
      </c:dateAx>
      <c:valAx>
        <c:axId val="213190352"/>
        <c:scaling>
          <c:orientation val="minMax"/>
          <c:max val="1000"/>
          <c:min val="3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out"/>
        <c:minorTickMark val="none"/>
        <c:tickLblPos val="nextTo"/>
        <c:crossAx val="213188392"/>
        <c:crosses val="autoZero"/>
        <c:crossBetween val="midCat"/>
        <c:majorUnit val="15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5029"/>
          </a:xfrm>
          <a:prstGeom prst="rect">
            <a:avLst/>
          </a:prstGeom>
        </p:spPr>
        <p:txBody>
          <a:bodyPr vert="horz" lIns="94823" tIns="47412" rIns="94823" bIns="4741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2"/>
            <a:ext cx="2918830" cy="495029"/>
          </a:xfrm>
          <a:prstGeom prst="rect">
            <a:avLst/>
          </a:prstGeom>
        </p:spPr>
        <p:txBody>
          <a:bodyPr vert="horz" lIns="94823" tIns="47412" rIns="94823" bIns="47412" rtlCol="0"/>
          <a:lstStyle>
            <a:lvl1pPr algn="r">
              <a:defRPr sz="1200"/>
            </a:lvl1pPr>
          </a:lstStyle>
          <a:p>
            <a:fld id="{1D053E31-5ED5-4CC6-B153-A5127EBD7E8F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5075"/>
            <a:ext cx="2354263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23" tIns="47412" rIns="94823" bIns="4741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2"/>
            <a:ext cx="5388610" cy="3884863"/>
          </a:xfrm>
          <a:prstGeom prst="rect">
            <a:avLst/>
          </a:prstGeom>
        </p:spPr>
        <p:txBody>
          <a:bodyPr vert="horz" lIns="94823" tIns="47412" rIns="94823" bIns="4741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30" cy="495026"/>
          </a:xfrm>
          <a:prstGeom prst="rect">
            <a:avLst/>
          </a:prstGeom>
        </p:spPr>
        <p:txBody>
          <a:bodyPr vert="horz" lIns="94823" tIns="47412" rIns="94823" bIns="4741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8"/>
            <a:ext cx="2918830" cy="495026"/>
          </a:xfrm>
          <a:prstGeom prst="rect">
            <a:avLst/>
          </a:prstGeom>
        </p:spPr>
        <p:txBody>
          <a:bodyPr vert="horz" lIns="94823" tIns="47412" rIns="94823" bIns="47412" rtlCol="0" anchor="b"/>
          <a:lstStyle>
            <a:lvl1pPr algn="r">
              <a:defRPr sz="1200"/>
            </a:lvl1pPr>
          </a:lstStyle>
          <a:p>
            <a:fld id="{C71C1675-BB0A-4251-9A90-98D7FC13C15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7116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1pPr>
    <a:lvl2pPr marL="163860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2pPr>
    <a:lvl3pPr marL="327721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3pPr>
    <a:lvl4pPr marL="491581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4pPr>
    <a:lvl5pPr marL="655442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5pPr>
    <a:lvl6pPr marL="819302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6pPr>
    <a:lvl7pPr marL="983163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7pPr>
    <a:lvl8pPr marL="1147023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8pPr>
    <a:lvl9pPr marL="1310884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1675-BB0A-4251-9A90-98D7FC13C15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144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483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691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1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478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09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5785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14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58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26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5028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81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D3C72-C587-4E87-BB53-84F29332A90D}" type="datetimeFigureOut">
              <a:rPr lang="ru-RU" smtClean="0"/>
              <a:pPr/>
              <a:t>20.07.2026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08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lprcuzbekistan@imv.uz" TargetMode="External"/><Relationship Id="rId7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11E190E-A858-4D79-AFEF-B4F132C80A6F}"/>
              </a:ext>
            </a:extLst>
          </p:cNvPr>
          <p:cNvSpPr txBox="1"/>
          <p:nvPr/>
        </p:nvSpPr>
        <p:spPr>
          <a:xfrm>
            <a:off x="389826" y="5783560"/>
            <a:ext cx="98407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i="0" u="none" strike="noStrike" baseline="0" dirty="0">
                <a:solidFill>
                  <a:srgbClr val="1B9D9F"/>
                </a:solidFill>
                <a:latin typeface="Geometria-ExtraBold"/>
              </a:rPr>
              <a:t>ДАЙДЖЕСТ </a:t>
            </a:r>
            <a:r>
              <a:rPr lang="ru-RU" sz="2800" b="1" i="0" u="none" strike="noStrike" baseline="0" dirty="0" smtClean="0">
                <a:solidFill>
                  <a:srgbClr val="1B9D9F"/>
                </a:solidFill>
                <a:latin typeface="Geometria-ExtraBold"/>
              </a:rPr>
              <a:t>#</a:t>
            </a:r>
            <a:r>
              <a:rPr lang="en-US" sz="2800" b="1" dirty="0" smtClean="0">
                <a:solidFill>
                  <a:srgbClr val="1B9D9F"/>
                </a:solidFill>
                <a:latin typeface="Geometria-ExtraBold"/>
              </a:rPr>
              <a:t>81</a:t>
            </a:r>
            <a:r>
              <a:rPr lang="uz-Cyrl-UZ" sz="2800" b="1" dirty="0" smtClean="0">
                <a:solidFill>
                  <a:srgbClr val="1B9D9F"/>
                </a:solidFill>
                <a:latin typeface="Geometria-ExtraBold"/>
              </a:rPr>
              <a:t>-07</a:t>
            </a:r>
            <a:r>
              <a:rPr lang="en-US" sz="2800" b="1" dirty="0" smtClean="0">
                <a:solidFill>
                  <a:srgbClr val="1B9D9F"/>
                </a:solidFill>
                <a:latin typeface="Geometria-ExtraBold"/>
              </a:rPr>
              <a:t>/26</a:t>
            </a:r>
            <a:endParaRPr lang="ru-RU" sz="2800" b="1" dirty="0">
              <a:solidFill>
                <a:srgbClr val="1B9D9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2D03BA0-1A0D-4505-B1A2-329C4E7E0306}"/>
              </a:ext>
            </a:extLst>
          </p:cNvPr>
          <p:cNvSpPr txBox="1"/>
          <p:nvPr/>
        </p:nvSpPr>
        <p:spPr>
          <a:xfrm>
            <a:off x="56788" y="6306780"/>
            <a:ext cx="103143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dirty="0">
                <a:latin typeface="Geometria-ExtraBold"/>
              </a:rPr>
              <a:t>      </a:t>
            </a:r>
            <a:r>
              <a:rPr lang="uz-Cyrl-UZ" dirty="0" smtClean="0">
                <a:latin typeface="Geometria-ExtraBold"/>
              </a:rPr>
              <a:t>1</a:t>
            </a:r>
            <a:r>
              <a:rPr lang="en-US" dirty="0" smtClean="0">
                <a:latin typeface="Geometria-ExtraBold"/>
              </a:rPr>
              <a:t>7</a:t>
            </a:r>
            <a:r>
              <a:rPr lang="uz-Cyrl-UZ" dirty="0" smtClean="0">
                <a:latin typeface="Geometria-ExtraBold"/>
              </a:rPr>
              <a:t> </a:t>
            </a:r>
            <a:r>
              <a:rPr lang="uz-Cyrl-UZ" dirty="0" smtClean="0">
                <a:latin typeface="Geometria-ExtraBold"/>
              </a:rPr>
              <a:t>июл</a:t>
            </a:r>
            <a:r>
              <a:rPr lang="ru-RU" i="0" u="none" strike="noStrike" baseline="0" dirty="0" smtClean="0">
                <a:latin typeface="Geometria-ExtraBold"/>
              </a:rPr>
              <a:t>, </a:t>
            </a:r>
            <a:r>
              <a:rPr lang="ru-RU" i="0" u="none" strike="noStrike" baseline="0" dirty="0">
                <a:latin typeface="Geometria-ExtraBold"/>
              </a:rPr>
              <a:t>2026 </a:t>
            </a:r>
            <a:r>
              <a:rPr lang="ru-RU" i="0" u="none" strike="noStrike" baseline="0" dirty="0" err="1">
                <a:latin typeface="Geometria-ExtraBold"/>
              </a:rPr>
              <a:t>йил</a:t>
            </a:r>
            <a:endParaRPr lang="ru-RU" dirty="0">
              <a:latin typeface="Geometria-ExtraBold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957C1D3E-4701-443E-85C2-BAE38415A4E4}"/>
              </a:ext>
            </a:extLst>
          </p:cNvPr>
          <p:cNvSpPr/>
          <p:nvPr/>
        </p:nvSpPr>
        <p:spPr>
          <a:xfrm>
            <a:off x="389826" y="7527521"/>
            <a:ext cx="10062324" cy="88564"/>
          </a:xfrm>
          <a:prstGeom prst="rect">
            <a:avLst/>
          </a:prstGeom>
          <a:solidFill>
            <a:srgbClr val="7C97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="" xmlns:a16="http://schemas.microsoft.com/office/drawing/2014/main" id="{5DCA46AC-97E4-430A-BF0C-35F99D04BDC5}"/>
              </a:ext>
            </a:extLst>
          </p:cNvPr>
          <p:cNvCxnSpPr>
            <a:cxnSpLocks/>
          </p:cNvCxnSpPr>
          <p:nvPr/>
        </p:nvCxnSpPr>
        <p:spPr>
          <a:xfrm>
            <a:off x="389826" y="7468508"/>
            <a:ext cx="10062324" cy="0"/>
          </a:xfrm>
          <a:prstGeom prst="line">
            <a:avLst/>
          </a:prstGeom>
          <a:ln w="12700">
            <a:solidFill>
              <a:srgbClr val="7C97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F7C6321F-5D74-402A-B146-3A491DA212B4}"/>
              </a:ext>
            </a:extLst>
          </p:cNvPr>
          <p:cNvSpPr txBox="1"/>
          <p:nvPr/>
        </p:nvSpPr>
        <p:spPr>
          <a:xfrm>
            <a:off x="349903" y="6660045"/>
            <a:ext cx="100623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i="0" u="none" strike="noStrike" baseline="0" dirty="0" err="1">
                <a:solidFill>
                  <a:schemeClr val="accent1">
                    <a:lumMod val="50000"/>
                  </a:schemeClr>
                </a:solidFill>
                <a:latin typeface="Geometria-ExtraBold"/>
              </a:rPr>
              <a:t>Қурилиш</a:t>
            </a:r>
            <a:r>
              <a:rPr lang="ru-RU" sz="40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Geometria-ExtraBold"/>
              </a:rPr>
              <a:t> </a:t>
            </a:r>
            <a:r>
              <a:rPr lang="ru-RU" sz="4000" b="1" i="0" u="none" strike="noStrike" baseline="0" dirty="0" err="1">
                <a:solidFill>
                  <a:schemeClr val="accent1">
                    <a:lumMod val="50000"/>
                  </a:schemeClr>
                </a:solidFill>
                <a:latin typeface="Geometria-ExtraBold"/>
              </a:rPr>
              <a:t>материаллари</a:t>
            </a:r>
            <a:endParaRPr lang="ru-RU" sz="4000" b="1" i="0" u="none" strike="noStrike" baseline="0" dirty="0">
              <a:solidFill>
                <a:schemeClr val="accent1">
                  <a:lumMod val="50000"/>
                </a:schemeClr>
              </a:solidFill>
              <a:latin typeface="Geometria-ExtraBold"/>
            </a:endParaRP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="" xmlns:a16="http://schemas.microsoft.com/office/drawing/2014/main" id="{F90B3BA7-B211-4C7E-AB65-C881ECCB6703}"/>
              </a:ext>
            </a:extLst>
          </p:cNvPr>
          <p:cNvCxnSpPr>
            <a:cxnSpLocks/>
          </p:cNvCxnSpPr>
          <p:nvPr/>
        </p:nvCxnSpPr>
        <p:spPr>
          <a:xfrm>
            <a:off x="5313102" y="12291986"/>
            <a:ext cx="0" cy="1611252"/>
          </a:xfrm>
          <a:prstGeom prst="line">
            <a:avLst/>
          </a:prstGeom>
          <a:ln w="1905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C5639232-1B6F-451D-806B-C291F2440FC9}"/>
              </a:ext>
            </a:extLst>
          </p:cNvPr>
          <p:cNvSpPr txBox="1"/>
          <p:nvPr/>
        </p:nvSpPr>
        <p:spPr>
          <a:xfrm>
            <a:off x="287724" y="9242912"/>
            <a:ext cx="4854744" cy="187051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uz-Cyrl-UZ" sz="1800" b="1" dirty="0">
                <a:latin typeface="Cambria" panose="02040503050406030204" pitchFamily="18" charset="0"/>
                <a:ea typeface="Cambria" panose="02040503050406030204" pitchFamily="18" charset="0"/>
              </a:rPr>
              <a:t>Пўлат қувур 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“Мониторинг цен”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 </a:t>
            </a:r>
            <a:r>
              <a:rPr lang="ru-RU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июл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25,7</a:t>
            </a:r>
            <a:r>
              <a:rPr lang="uz-Cyrl-UZ" b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долл.т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(ҚҚС солиғи билан, 20%)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этиб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ҳафтага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нисбатан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-2,3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uz-Cyrl-UZ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uz-Cyrl-UZ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ой </a:t>
            </a:r>
            <a:r>
              <a:rPr lang="ru-RU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бошига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-1,4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uz-Cyrl-UZ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uz-Cyrl-UZ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бошига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2,9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мос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даврига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0,4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қайд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этмоқда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8EC6A350-BD6C-4243-B3CF-02C49E9891D9}"/>
              </a:ext>
            </a:extLst>
          </p:cNvPr>
          <p:cNvSpPr txBox="1"/>
          <p:nvPr/>
        </p:nvSpPr>
        <p:spPr>
          <a:xfrm>
            <a:off x="287724" y="12099635"/>
            <a:ext cx="4845817" cy="1552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uz-Cyrl-UZ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Изоҳ: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Россияда пўлат маҳсулотлари экспорт ҳажмининг пасайиши, юқори фоиз ставкалари фонида ички талабнинг камайиши натижасида маҳсулот нархи тушган. </a:t>
            </a:r>
            <a:endParaRPr lang="uz-Cyrl-UZ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="" xmlns:a16="http://schemas.microsoft.com/office/drawing/2014/main" id="{71009D5B-6AFB-45C9-8F4F-2D4B5538A1B5}"/>
              </a:ext>
            </a:extLst>
          </p:cNvPr>
          <p:cNvCxnSpPr>
            <a:cxnSpLocks/>
          </p:cNvCxnSpPr>
          <p:nvPr/>
        </p:nvCxnSpPr>
        <p:spPr>
          <a:xfrm>
            <a:off x="5310188" y="9241185"/>
            <a:ext cx="2911" cy="1978250"/>
          </a:xfrm>
          <a:prstGeom prst="line">
            <a:avLst/>
          </a:prstGeom>
          <a:ln w="1905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Диаграмма 34">
            <a:extLst>
              <a:ext uri="{FF2B5EF4-FFF2-40B4-BE49-F238E27FC236}">
                <a16:creationId xmlns="" xmlns:a16="http://schemas.microsoft.com/office/drawing/2014/main" id="{39A0C856-0F5B-482F-BF6D-CCA5841F79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8797181"/>
              </p:ext>
            </p:extLst>
          </p:nvPr>
        </p:nvGraphicFramePr>
        <p:xfrm>
          <a:off x="5480819" y="8887313"/>
          <a:ext cx="4890308" cy="240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378D9558-5B1A-43F9-A94B-5F22519509F4}"/>
              </a:ext>
            </a:extLst>
          </p:cNvPr>
          <p:cNvSpPr txBox="1"/>
          <p:nvPr/>
        </p:nvSpPr>
        <p:spPr>
          <a:xfrm>
            <a:off x="5381065" y="12156650"/>
            <a:ext cx="5071085" cy="157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</a:t>
            </a:r>
            <a:r>
              <a:rPr lang="uz-Cyrl-UZ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uz-Cyrl-UZ" b="1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“Эйлер” </a:t>
            </a:r>
            <a:r>
              <a:rPr lang="uz-Cyrl-UZ" i="1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(аналитика портали)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прогнозларига кўра, 2026 йилда Россияда пўлат прокат маҳсулотлари нархи  </a:t>
            </a:r>
            <a:b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z-Cyrl-UZ" b="1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550 долл.т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ни, экспорт нархи </a:t>
            </a:r>
            <a:r>
              <a:rPr lang="uz-Cyrl-UZ" b="1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590 долл.т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ни ташкил этиши кутилмоқда.</a:t>
            </a:r>
            <a:endParaRPr lang="ru-RU" sz="2000" dirty="0"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946ED53-9B42-DBDE-5BBF-F3C17B3688FA}"/>
              </a:ext>
            </a:extLst>
          </p:cNvPr>
          <p:cNvSpPr txBox="1"/>
          <p:nvPr/>
        </p:nvSpPr>
        <p:spPr>
          <a:xfrm>
            <a:off x="9429837" y="8901408"/>
            <a:ext cx="10700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Latn-UZ" sz="12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долл/</a:t>
            </a:r>
            <a:r>
              <a:rPr lang="uz-Cyrl-UZ" sz="12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  <a:endParaRPr lang="ru-RU" sz="1200" dirty="0"/>
          </a:p>
        </p:txBody>
      </p:sp>
      <p:sp>
        <p:nvSpPr>
          <p:cNvPr id="19" name="Полилиния: фигура 18">
            <a:extLst>
              <a:ext uri="{FF2B5EF4-FFF2-40B4-BE49-F238E27FC236}">
                <a16:creationId xmlns="" xmlns:a16="http://schemas.microsoft.com/office/drawing/2014/main" id="{C2935F0F-746D-434C-BA14-96A71C458541}"/>
              </a:ext>
            </a:extLst>
          </p:cNvPr>
          <p:cNvSpPr/>
          <p:nvPr/>
        </p:nvSpPr>
        <p:spPr>
          <a:xfrm>
            <a:off x="349902" y="8652954"/>
            <a:ext cx="4499201" cy="416867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604C3E-3FE4-4D8C-AC6D-0C2DEE7D5F63}"/>
              </a:ext>
            </a:extLst>
          </p:cNvPr>
          <p:cNvSpPr txBox="1"/>
          <p:nvPr/>
        </p:nvSpPr>
        <p:spPr>
          <a:xfrm>
            <a:off x="287724" y="8673525"/>
            <a:ext cx="485474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2000" b="1" dirty="0">
                <a:latin typeface="Geometria-ExtraBold"/>
              </a:rPr>
              <a:t>Пўлат қувур (15х2,8мм) –Россия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E34B4694-352A-4ACE-8D5F-7022229B760A}"/>
              </a:ext>
            </a:extLst>
          </p:cNvPr>
          <p:cNvCxnSpPr>
            <a:cxnSpLocks/>
          </p:cNvCxnSpPr>
          <p:nvPr/>
        </p:nvCxnSpPr>
        <p:spPr>
          <a:xfrm>
            <a:off x="646908" y="14593086"/>
            <a:ext cx="8667524" cy="0"/>
          </a:xfrm>
          <a:prstGeom prst="line">
            <a:avLst/>
          </a:prstGeom>
          <a:ln w="1270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4B1CB8-7C10-44E7-955A-EDE8D1EA6F2A}"/>
              </a:ext>
            </a:extLst>
          </p:cNvPr>
          <p:cNvSpPr txBox="1"/>
          <p:nvPr/>
        </p:nvSpPr>
        <p:spPr>
          <a:xfrm>
            <a:off x="643389" y="14613658"/>
            <a:ext cx="86675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i="1" dirty="0">
                <a:latin typeface="Cambria" panose="02040503050406030204" pitchFamily="18" charset="0"/>
                <a:ea typeface="Cambria" panose="02040503050406030204" pitchFamily="18" charset="0"/>
              </a:rPr>
              <a:t>Тармоқ бозорлари ва ишлаб чиқаришда меҳнат унумдорлиги тадқиқотлари маркази</a:t>
            </a:r>
            <a:endParaRPr lang="ru-RU" sz="1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F261DEA9-879A-45E0-A058-12F36F8C07A1}"/>
              </a:ext>
            </a:extLst>
          </p:cNvPr>
          <p:cNvSpPr txBox="1"/>
          <p:nvPr/>
        </p:nvSpPr>
        <p:spPr>
          <a:xfrm>
            <a:off x="9565651" y="14461244"/>
            <a:ext cx="7983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 dirty="0">
                <a:solidFill>
                  <a:srgbClr val="5A5A59"/>
                </a:solidFill>
                <a:latin typeface="Geometria-ExtraBold"/>
              </a:rPr>
              <a:t>1</a:t>
            </a:r>
            <a:endParaRPr lang="ru-RU" sz="2800" dirty="0">
              <a:solidFill>
                <a:srgbClr val="5A5A59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D5C5D860-7C7E-4B5B-946D-9C1386A9BAE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9" r="2241"/>
          <a:stretch/>
        </p:blipFill>
        <p:spPr>
          <a:xfrm>
            <a:off x="0" y="0"/>
            <a:ext cx="10691812" cy="559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28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2876CE7-9812-457B-BF53-26AE535AF0D5}"/>
              </a:ext>
            </a:extLst>
          </p:cNvPr>
          <p:cNvSpPr/>
          <p:nvPr/>
        </p:nvSpPr>
        <p:spPr>
          <a:xfrm>
            <a:off x="-3687" y="205582"/>
            <a:ext cx="10691813" cy="1504955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6" name="Диаграмма 35">
            <a:extLst>
              <a:ext uri="{FF2B5EF4-FFF2-40B4-BE49-F238E27FC236}">
                <a16:creationId xmlns="" xmlns:a16="http://schemas.microsoft.com/office/drawing/2014/main" id="{11B280DE-6FA0-4203-A546-29C3FC7176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7760227"/>
              </p:ext>
            </p:extLst>
          </p:nvPr>
        </p:nvGraphicFramePr>
        <p:xfrm>
          <a:off x="5402235" y="739625"/>
          <a:ext cx="5045824" cy="1805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44CD7F64-E4B3-4732-A1F7-5C401F878249}"/>
              </a:ext>
            </a:extLst>
          </p:cNvPr>
          <p:cNvSpPr txBox="1"/>
          <p:nvPr/>
        </p:nvSpPr>
        <p:spPr>
          <a:xfrm>
            <a:off x="208370" y="739624"/>
            <a:ext cx="4942265" cy="22694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ўлат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прокат лист 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(“Мониторинг цен”)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ию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л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846,6</a:t>
            </a:r>
            <a:r>
              <a:rPr lang="en-US" b="1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Latn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долл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т 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(ҚҚС солиғи билан, 20%)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этиб, ўтган ҳафтага </a:t>
            </a:r>
            <a:r>
              <a:rPr lang="uz-Cyrl-UZ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нисбатан </a:t>
            </a:r>
            <a:r>
              <a:rPr lang="en-US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-1,6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uz-Cyrl-UZ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uz-Cyrl-UZ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ой бошига 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+0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,4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uz-Cyrl-UZ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uz-Cyrl-UZ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z-Cyrl-UZ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бошига 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1,4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илнинг мос даврига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0,6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қайд этмоқда. </a:t>
            </a: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9622764F-2E33-4C41-BC4E-6DB877826EA7}"/>
              </a:ext>
            </a:extLst>
          </p:cNvPr>
          <p:cNvSpPr txBox="1"/>
          <p:nvPr/>
        </p:nvSpPr>
        <p:spPr>
          <a:xfrm>
            <a:off x="208369" y="2951833"/>
            <a:ext cx="4874115" cy="12562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uz-Cyrl-UZ" b="1" dirty="0" smtClean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Изоҳ: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Россиянинг қурилиш секторидаги мавсумий  фаоллик пасайиши, халқаро санкциялар фонида экспорт ҳажмининг камайиши натижасида нархлар тушган. </a:t>
            </a:r>
            <a:endParaRPr lang="uz-Cyrl-UZ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F445E254-4A98-4961-A924-8C9C22E783AD}"/>
              </a:ext>
            </a:extLst>
          </p:cNvPr>
          <p:cNvSpPr txBox="1"/>
          <p:nvPr/>
        </p:nvSpPr>
        <p:spPr>
          <a:xfrm>
            <a:off x="5402235" y="2951832"/>
            <a:ext cx="5120986" cy="1277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</a:t>
            </a:r>
            <a:r>
              <a:rPr lang="uz-Cyrl-UZ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uz-Cyrl-UZ" b="1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“Эйлер” </a:t>
            </a:r>
            <a:r>
              <a:rPr lang="uz-Cyrl-UZ" i="1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(аналитика портали)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прогнозларига кўра, 2026 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сўнггида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Россияда пўлат 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лист нархи </a:t>
            </a:r>
            <a:r>
              <a:rPr lang="uz-Cyrl-UZ" b="1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664 долл.т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ни ташкил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этиши кутилмоқда.</a:t>
            </a:r>
            <a:endParaRPr lang="ru-RU" sz="2000" dirty="0"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="" xmlns:a16="http://schemas.microsoft.com/office/drawing/2014/main" id="{CB70723D-7BC0-4BFD-B548-D8F756D62840}"/>
              </a:ext>
            </a:extLst>
          </p:cNvPr>
          <p:cNvSpPr txBox="1"/>
          <p:nvPr/>
        </p:nvSpPr>
        <p:spPr>
          <a:xfrm>
            <a:off x="208370" y="7712112"/>
            <a:ext cx="4874114" cy="157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uz-Cyrl-UZ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Изоҳ: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Россияда қурилиш саноатида арматурага талабнинг камайиши, экспорт ҳажмининг пасайиши, ички бозорда талабга нисбатан таклифнинг ортиши натижасида нархлар тушган. </a:t>
            </a:r>
            <a:endParaRPr lang="uz-Cyrl-UZ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195FBEBE-BAAC-4059-9B1E-CEDC5004661E}"/>
              </a:ext>
            </a:extLst>
          </p:cNvPr>
          <p:cNvSpPr txBox="1"/>
          <p:nvPr/>
        </p:nvSpPr>
        <p:spPr>
          <a:xfrm>
            <a:off x="5500523" y="7795382"/>
            <a:ext cx="4947536" cy="157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 </a:t>
            </a:r>
            <a:r>
              <a:rPr lang="az-Latn-AZ" b="1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“METALLPLASE” 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портали </a:t>
            </a:r>
            <a:r>
              <a:rPr lang="uz-Latn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маълумотларига кўра, 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2026</a:t>
            </a:r>
            <a:r>
              <a:rPr lang="en-US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сўнггида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Россияда арматуранинг</a:t>
            </a:r>
            <a:r>
              <a:rPr lang="en-US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нархи 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uz-Cyrl-UZ" b="1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600-670долл.т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ни</a:t>
            </a:r>
            <a:r>
              <a:rPr lang="uz-Cyrl-UZ" b="1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этиши прогноз қилинмоқда.</a:t>
            </a:r>
            <a:endParaRPr lang="ru-RU" sz="2000" dirty="0"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6" name="Прямая соединительная линия 65">
            <a:extLst>
              <a:ext uri="{FF2B5EF4-FFF2-40B4-BE49-F238E27FC236}">
                <a16:creationId xmlns="" xmlns:a16="http://schemas.microsoft.com/office/drawing/2014/main" id="{DD0A414F-9C68-4A93-852D-C152AF7F6068}"/>
              </a:ext>
            </a:extLst>
          </p:cNvPr>
          <p:cNvCxnSpPr>
            <a:cxnSpLocks/>
          </p:cNvCxnSpPr>
          <p:nvPr/>
        </p:nvCxnSpPr>
        <p:spPr>
          <a:xfrm>
            <a:off x="646908" y="14593086"/>
            <a:ext cx="8667524" cy="0"/>
          </a:xfrm>
          <a:prstGeom prst="line">
            <a:avLst/>
          </a:prstGeom>
          <a:ln w="1270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B219F192-8F77-4E0F-85B1-4893C4CE1839}"/>
              </a:ext>
            </a:extLst>
          </p:cNvPr>
          <p:cNvSpPr txBox="1"/>
          <p:nvPr/>
        </p:nvSpPr>
        <p:spPr>
          <a:xfrm>
            <a:off x="643389" y="14613658"/>
            <a:ext cx="86675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i="1" dirty="0">
                <a:latin typeface="Cambria" panose="02040503050406030204" pitchFamily="18" charset="0"/>
                <a:ea typeface="Cambria" panose="02040503050406030204" pitchFamily="18" charset="0"/>
              </a:rPr>
              <a:t>Тармоқ бозорлари ва ишлаб чиқаришда меҳнат унумдорлиги тадқиқотлари маркази</a:t>
            </a:r>
            <a:endParaRPr lang="ru-RU" sz="1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40" name="Прямая соединительная линия 39">
            <a:extLst>
              <a:ext uri="{FF2B5EF4-FFF2-40B4-BE49-F238E27FC236}">
                <a16:creationId xmlns="" xmlns:a16="http://schemas.microsoft.com/office/drawing/2014/main" id="{B5CD00BF-98BA-4717-BF58-AEA5F03E75D2}"/>
              </a:ext>
            </a:extLst>
          </p:cNvPr>
          <p:cNvCxnSpPr>
            <a:cxnSpLocks/>
          </p:cNvCxnSpPr>
          <p:nvPr/>
        </p:nvCxnSpPr>
        <p:spPr>
          <a:xfrm>
            <a:off x="5308149" y="7999118"/>
            <a:ext cx="1" cy="1539240"/>
          </a:xfrm>
          <a:prstGeom prst="line">
            <a:avLst/>
          </a:prstGeom>
          <a:ln w="1905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="" xmlns:a16="http://schemas.microsoft.com/office/drawing/2014/main" id="{A0FC370E-9FA8-44CA-8A0A-40BE84C1F216}"/>
              </a:ext>
            </a:extLst>
          </p:cNvPr>
          <p:cNvCxnSpPr>
            <a:cxnSpLocks/>
          </p:cNvCxnSpPr>
          <p:nvPr/>
        </p:nvCxnSpPr>
        <p:spPr>
          <a:xfrm>
            <a:off x="5308149" y="5838223"/>
            <a:ext cx="1" cy="1539240"/>
          </a:xfrm>
          <a:prstGeom prst="line">
            <a:avLst/>
          </a:prstGeom>
          <a:ln w="1905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="" xmlns:a16="http://schemas.microsoft.com/office/drawing/2014/main" id="{F616A906-18A3-4DCE-85D9-44C5B5C396B8}"/>
              </a:ext>
            </a:extLst>
          </p:cNvPr>
          <p:cNvCxnSpPr>
            <a:cxnSpLocks/>
          </p:cNvCxnSpPr>
          <p:nvPr/>
        </p:nvCxnSpPr>
        <p:spPr>
          <a:xfrm>
            <a:off x="5308149" y="2976377"/>
            <a:ext cx="1" cy="1539240"/>
          </a:xfrm>
          <a:prstGeom prst="line">
            <a:avLst/>
          </a:prstGeom>
          <a:ln w="1905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="" xmlns:a16="http://schemas.microsoft.com/office/drawing/2014/main" id="{A325AD10-48C0-4204-8A49-776D5AF47B22}"/>
              </a:ext>
            </a:extLst>
          </p:cNvPr>
          <p:cNvCxnSpPr>
            <a:cxnSpLocks/>
          </p:cNvCxnSpPr>
          <p:nvPr/>
        </p:nvCxnSpPr>
        <p:spPr>
          <a:xfrm>
            <a:off x="5308149" y="905260"/>
            <a:ext cx="1" cy="1539240"/>
          </a:xfrm>
          <a:prstGeom prst="line">
            <a:avLst/>
          </a:prstGeom>
          <a:ln w="1905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A5AFB8C4-22A9-42BB-9221-ACACC016D20E}"/>
              </a:ext>
            </a:extLst>
          </p:cNvPr>
          <p:cNvSpPr txBox="1"/>
          <p:nvPr/>
        </p:nvSpPr>
        <p:spPr>
          <a:xfrm>
            <a:off x="271985" y="5606184"/>
            <a:ext cx="4854744" cy="1870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Арматура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(“Мониторинг цен”) </a:t>
            </a:r>
            <a:b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</a:t>
            </a:r>
            <a:r>
              <a:rPr lang="ru-RU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июл</a:t>
            </a:r>
            <a:r>
              <a:rPr lang="ru-RU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uz-Cyrl-UZ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8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17,2</a:t>
            </a:r>
            <a:r>
              <a:rPr lang="uz-Cyrl-UZ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uz-Latn-UZ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долл</a:t>
            </a:r>
            <a:r>
              <a:rPr lang="uz-Cyrl-UZ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.т </a:t>
            </a:r>
            <a:r>
              <a:rPr lang="uz-Cyrl-UZ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(ҚҚС 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солиғи билан, 20%)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этиб, ўтган ҳафтага </a:t>
            </a:r>
            <a:r>
              <a:rPr lang="uz-Cyrl-UZ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нисбатан </a:t>
            </a:r>
            <a:r>
              <a:rPr lang="en-US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-1,5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uz-Cyrl-UZ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uz-Cyrl-UZ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ой бошига 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6,1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uz-Cyrl-UZ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uz-Cyrl-UZ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z-Cyrl-UZ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бошига 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6,9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 </a:t>
            </a:r>
            <a:r>
              <a:rPr lang="uz-Cyrl-UZ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мос даврига 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8,6</a:t>
            </a:r>
            <a:r>
              <a:rPr lang="uz-Cyrl-UZ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en-US" b="1" dirty="0" smtClean="0">
                <a:solidFill>
                  <a:srgbClr val="00B050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қайд этмоқда.</a:t>
            </a: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="" xmlns:a16="http://schemas.microsoft.com/office/drawing/2014/main" id="{B489748F-C2C4-379A-A269-D13386382A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0995808"/>
              </p:ext>
            </p:extLst>
          </p:nvPr>
        </p:nvGraphicFramePr>
        <p:xfrm>
          <a:off x="5470814" y="10231231"/>
          <a:ext cx="4977245" cy="19512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A3AD47D-9815-4EF3-12A0-69CB007E06AB}"/>
              </a:ext>
            </a:extLst>
          </p:cNvPr>
          <p:cNvSpPr txBox="1"/>
          <p:nvPr/>
        </p:nvSpPr>
        <p:spPr>
          <a:xfrm>
            <a:off x="208371" y="12435272"/>
            <a:ext cx="48741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uz-Cyrl-UZ" b="1" dirty="0" smtClean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Изоҳ: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</a:rPr>
              <a:t>Хитойнинг  қурилиш саноатига инвестицияларнинг камайиши, ички бозорда цементга талабнинг қисқариши  натижасида маҳсулот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нархлари тушган. </a:t>
            </a:r>
            <a:endParaRPr lang="uz-Cyrl-UZ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EDAA317-F79E-FAB5-D9C1-DCFA85743A45}"/>
              </a:ext>
            </a:extLst>
          </p:cNvPr>
          <p:cNvSpPr txBox="1"/>
          <p:nvPr/>
        </p:nvSpPr>
        <p:spPr>
          <a:xfrm>
            <a:off x="5342220" y="12435272"/>
            <a:ext cx="5049555" cy="157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: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</a:t>
            </a:r>
            <a:r>
              <a:rPr lang="az-Latn-AZ" b="1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“ccement.com”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портали маълумотларига кўра, 2026 йилнинг бошида Хитойнинг цемент нархлари</a:t>
            </a:r>
            <a:r>
              <a:rPr lang="uz-Cyrl-UZ" b="1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ўртача                           </a:t>
            </a:r>
            <a:r>
              <a:rPr lang="uz-Cyrl-UZ" b="1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46-47 долл.т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ни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uz-Cyrl-UZ" kern="1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325 </a:t>
            </a:r>
            <a:r>
              <a:rPr lang="uz-Cyrl-UZ" kern="1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юань/т) ташкил этиши кутилмоқда.</a:t>
            </a:r>
            <a:endParaRPr lang="ru-RU" dirty="0">
              <a:effectLst/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ABE4B8E4-8AE8-2AC9-729C-EC08E8DB02C8}"/>
              </a:ext>
            </a:extLst>
          </p:cNvPr>
          <p:cNvCxnSpPr>
            <a:cxnSpLocks/>
          </p:cNvCxnSpPr>
          <p:nvPr/>
        </p:nvCxnSpPr>
        <p:spPr>
          <a:xfrm>
            <a:off x="5308149" y="10533440"/>
            <a:ext cx="1" cy="1539240"/>
          </a:xfrm>
          <a:prstGeom prst="line">
            <a:avLst/>
          </a:prstGeom>
          <a:ln w="1905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="" xmlns:a16="http://schemas.microsoft.com/office/drawing/2014/main" id="{279370AF-BCEA-9AA1-BC49-D99FFECA2D9F}"/>
              </a:ext>
            </a:extLst>
          </p:cNvPr>
          <p:cNvCxnSpPr>
            <a:cxnSpLocks/>
          </p:cNvCxnSpPr>
          <p:nvPr/>
        </p:nvCxnSpPr>
        <p:spPr>
          <a:xfrm>
            <a:off x="5308149" y="12772358"/>
            <a:ext cx="1" cy="1539240"/>
          </a:xfrm>
          <a:prstGeom prst="line">
            <a:avLst/>
          </a:prstGeom>
          <a:ln w="1905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15ECEF17-41FA-B8F5-A4DC-CB204A4D541A}"/>
              </a:ext>
            </a:extLst>
          </p:cNvPr>
          <p:cNvSpPr txBox="1"/>
          <p:nvPr/>
        </p:nvSpPr>
        <p:spPr>
          <a:xfrm>
            <a:off x="208370" y="10533440"/>
            <a:ext cx="4942265" cy="157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uz-Cyrl-UZ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Цемент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uz-Cyrl-UZ" sz="1800" b="1" dirty="0" smtClean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800" b="1" dirty="0" smtClean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ccement</a:t>
            </a:r>
            <a:r>
              <a:rPr lang="en-US" b="1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.com</a:t>
            </a:r>
            <a:r>
              <a:rPr lang="uz-Cyrl-UZ" sz="1800" b="1" dirty="0" smtClean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</a:t>
            </a:r>
            <a:r>
              <a:rPr lang="uz-Cyrl-UZ" sz="1800" b="1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Хитой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июл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4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1,6</a:t>
            </a:r>
            <a:r>
              <a:rPr lang="uz-Cyrl-UZ" b="1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дол</a:t>
            </a:r>
            <a:r>
              <a:rPr lang="uz-Latn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л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т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этиб, ўтган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ҳафтага нисбатан 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0,</a:t>
            </a:r>
            <a:r>
              <a:rPr lang="en-US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ой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бошига                  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1,4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uz-Cyrl-UZ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бошига 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6,</a:t>
            </a:r>
            <a:r>
              <a:rPr lang="en-US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мос даврига 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3,2</a:t>
            </a:r>
            <a:r>
              <a:rPr lang="uz-Cyrl-UZ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en-US" b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 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қайд этмоқда.</a:t>
            </a: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0A323135-427F-018F-EC9B-E14B7674BA22}"/>
              </a:ext>
            </a:extLst>
          </p:cNvPr>
          <p:cNvSpPr txBox="1"/>
          <p:nvPr/>
        </p:nvSpPr>
        <p:spPr>
          <a:xfrm>
            <a:off x="9433560" y="350521"/>
            <a:ext cx="101449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Latn-UZ" sz="12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долл/</a:t>
            </a:r>
            <a:r>
              <a:rPr lang="uz-Cyrl-UZ" sz="12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  <a:endParaRPr lang="ru-RU" sz="1200" dirty="0"/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="" xmlns:a16="http://schemas.microsoft.com/office/drawing/2014/main" id="{D6A24200-96A2-8334-AD2C-568D5ED0C0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7929011"/>
              </p:ext>
            </p:extLst>
          </p:nvPr>
        </p:nvGraphicFramePr>
        <p:xfrm>
          <a:off x="5509794" y="5303520"/>
          <a:ext cx="5013427" cy="2073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8AE6E2BE-F9BF-8A81-BE7A-9C1E1611946F}"/>
              </a:ext>
            </a:extLst>
          </p:cNvPr>
          <p:cNvSpPr txBox="1"/>
          <p:nvPr/>
        </p:nvSpPr>
        <p:spPr>
          <a:xfrm>
            <a:off x="9310913" y="5189221"/>
            <a:ext cx="12123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Latn-UZ" sz="12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долл/</a:t>
            </a:r>
            <a:r>
              <a:rPr lang="uz-Cyrl-UZ" sz="12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  <a:endParaRPr lang="ru-RU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92736E45-EABE-C68E-A136-24FFDD9417AD}"/>
              </a:ext>
            </a:extLst>
          </p:cNvPr>
          <p:cNvSpPr txBox="1"/>
          <p:nvPr/>
        </p:nvSpPr>
        <p:spPr>
          <a:xfrm>
            <a:off x="9328471" y="10171643"/>
            <a:ext cx="14508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Latn-UZ" sz="12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долл/</a:t>
            </a:r>
            <a:r>
              <a:rPr lang="uz-Cyrl-UZ" sz="1200" dirty="0"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тонна </a:t>
            </a:r>
            <a:endParaRPr lang="ru-RU" sz="14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ACF196C-1A1C-0ED8-0946-72671EC1865C}"/>
              </a:ext>
            </a:extLst>
          </p:cNvPr>
          <p:cNvSpPr txBox="1"/>
          <p:nvPr/>
        </p:nvSpPr>
        <p:spPr>
          <a:xfrm>
            <a:off x="9565651" y="14461244"/>
            <a:ext cx="7983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>
                <a:solidFill>
                  <a:srgbClr val="5A5A59"/>
                </a:solidFill>
                <a:latin typeface="Geometria-ExtraBold"/>
              </a:rPr>
              <a:t>2</a:t>
            </a:r>
            <a:endParaRPr lang="ru-RU" sz="2800" dirty="0">
              <a:solidFill>
                <a:srgbClr val="5A5A59"/>
              </a:solidFill>
            </a:endParaRPr>
          </a:p>
        </p:txBody>
      </p:sp>
      <p:sp>
        <p:nvSpPr>
          <p:cNvPr id="46" name="Полилиния: фигура 45">
            <a:extLst>
              <a:ext uri="{FF2B5EF4-FFF2-40B4-BE49-F238E27FC236}">
                <a16:creationId xmlns="" xmlns:a16="http://schemas.microsoft.com/office/drawing/2014/main" id="{7CC45755-91F0-45DE-92FF-42ABFFD8FCB7}"/>
              </a:ext>
            </a:extLst>
          </p:cNvPr>
          <p:cNvSpPr/>
          <p:nvPr/>
        </p:nvSpPr>
        <p:spPr>
          <a:xfrm>
            <a:off x="367242" y="205582"/>
            <a:ext cx="4459278" cy="448894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gradFill flip="none" rotWithShape="1">
            <a:gsLst>
              <a:gs pos="0">
                <a:srgbClr val="7C97AD">
                  <a:tint val="66000"/>
                  <a:satMod val="160000"/>
                </a:srgbClr>
              </a:gs>
              <a:gs pos="50000">
                <a:srgbClr val="7C97AD">
                  <a:tint val="44500"/>
                  <a:satMod val="160000"/>
                </a:srgbClr>
              </a:gs>
              <a:gs pos="100000">
                <a:srgbClr val="7C97AD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DF1D18EC-82E1-4F28-B10A-F6F961CCB616}"/>
              </a:ext>
            </a:extLst>
          </p:cNvPr>
          <p:cNvSpPr txBox="1"/>
          <p:nvPr/>
        </p:nvSpPr>
        <p:spPr>
          <a:xfrm>
            <a:off x="295891" y="214413"/>
            <a:ext cx="49749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 err="1">
                <a:latin typeface="Geometria-ExtraBold"/>
              </a:rPr>
              <a:t>Пўлат</a:t>
            </a:r>
            <a:r>
              <a:rPr lang="ru-RU" sz="2000" b="1" dirty="0">
                <a:latin typeface="Geometria-ExtraBold"/>
              </a:rPr>
              <a:t> прокат лист (2х1250мм)-Россия</a:t>
            </a:r>
          </a:p>
        </p:txBody>
      </p:sp>
      <p:sp>
        <p:nvSpPr>
          <p:cNvPr id="48" name="Полилиния: фигура 47">
            <a:extLst>
              <a:ext uri="{FF2B5EF4-FFF2-40B4-BE49-F238E27FC236}">
                <a16:creationId xmlns="" xmlns:a16="http://schemas.microsoft.com/office/drawing/2014/main" id="{45FF58FF-17EA-438C-BC07-206A9CC1FF64}"/>
              </a:ext>
            </a:extLst>
          </p:cNvPr>
          <p:cNvSpPr/>
          <p:nvPr/>
        </p:nvSpPr>
        <p:spPr>
          <a:xfrm>
            <a:off x="367242" y="5116981"/>
            <a:ext cx="4459278" cy="448894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gradFill flip="none" rotWithShape="1">
            <a:gsLst>
              <a:gs pos="0">
                <a:srgbClr val="1B9D9F">
                  <a:tint val="66000"/>
                  <a:satMod val="160000"/>
                </a:srgbClr>
              </a:gs>
              <a:gs pos="50000">
                <a:srgbClr val="1B9D9F">
                  <a:tint val="44500"/>
                  <a:satMod val="160000"/>
                </a:srgbClr>
              </a:gs>
              <a:gs pos="100000">
                <a:srgbClr val="1B9D9F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4C2F0992-74C7-4CF9-BE32-55E623193778}"/>
              </a:ext>
            </a:extLst>
          </p:cNvPr>
          <p:cNvSpPr txBox="1"/>
          <p:nvPr/>
        </p:nvSpPr>
        <p:spPr>
          <a:xfrm>
            <a:off x="367242" y="5134580"/>
            <a:ext cx="503499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2000" b="1" dirty="0">
                <a:latin typeface="Geometria-ExtraBold"/>
              </a:rPr>
              <a:t>Арматура (А-500, 12мм) - Россия</a:t>
            </a:r>
          </a:p>
        </p:txBody>
      </p:sp>
      <p:sp>
        <p:nvSpPr>
          <p:cNvPr id="50" name="Полилиния: фигура 49">
            <a:extLst>
              <a:ext uri="{FF2B5EF4-FFF2-40B4-BE49-F238E27FC236}">
                <a16:creationId xmlns="" xmlns:a16="http://schemas.microsoft.com/office/drawing/2014/main" id="{ECC40A01-498A-4F24-9108-8512B17665B3}"/>
              </a:ext>
            </a:extLst>
          </p:cNvPr>
          <p:cNvSpPr/>
          <p:nvPr/>
        </p:nvSpPr>
        <p:spPr>
          <a:xfrm>
            <a:off x="333811" y="9984539"/>
            <a:ext cx="4361369" cy="448894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DA317DC0-70EE-4B59-9A66-CA726FE31AC1}"/>
              </a:ext>
            </a:extLst>
          </p:cNvPr>
          <p:cNvSpPr txBox="1"/>
          <p:nvPr/>
        </p:nvSpPr>
        <p:spPr>
          <a:xfrm>
            <a:off x="333811" y="10004619"/>
            <a:ext cx="414731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2000" b="1" dirty="0">
                <a:latin typeface="Geometria-ExtraBold"/>
              </a:rPr>
              <a:t>Цемент (Хитой)</a:t>
            </a:r>
          </a:p>
        </p:txBody>
      </p:sp>
    </p:spTree>
    <p:extLst>
      <p:ext uri="{BB962C8B-B14F-4D97-AF65-F5344CB8AC3E}">
        <p14:creationId xmlns:p14="http://schemas.microsoft.com/office/powerpoint/2010/main" val="134194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2876CE7-9812-457B-BF53-26AE535AF0D5}"/>
              </a:ext>
            </a:extLst>
          </p:cNvPr>
          <p:cNvSpPr/>
          <p:nvPr/>
        </p:nvSpPr>
        <p:spPr>
          <a:xfrm>
            <a:off x="-1" y="-79083"/>
            <a:ext cx="10691813" cy="15198433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5D6FAFF-5C13-4598-BC5B-CA416DDB68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598" y="11054264"/>
            <a:ext cx="1702965" cy="1702965"/>
          </a:xfrm>
          <a:prstGeom prst="rect">
            <a:avLst/>
          </a:prstGeom>
        </p:spPr>
      </p:pic>
      <p:cxnSp>
        <p:nvCxnSpPr>
          <p:cNvPr id="34" name="Прямая соединительная линия 33">
            <a:extLst>
              <a:ext uri="{FF2B5EF4-FFF2-40B4-BE49-F238E27FC236}">
                <a16:creationId xmlns="" xmlns:a16="http://schemas.microsoft.com/office/drawing/2014/main" id="{6148C69A-5983-49F2-8D8B-63DCE546235D}"/>
              </a:ext>
            </a:extLst>
          </p:cNvPr>
          <p:cNvCxnSpPr>
            <a:cxnSpLocks/>
          </p:cNvCxnSpPr>
          <p:nvPr/>
        </p:nvCxnSpPr>
        <p:spPr>
          <a:xfrm>
            <a:off x="646908" y="14402586"/>
            <a:ext cx="8667524" cy="0"/>
          </a:xfrm>
          <a:prstGeom prst="line">
            <a:avLst/>
          </a:prstGeom>
          <a:ln w="1270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3F07B3E2-2E2D-450D-8268-1B2142B49BA7}"/>
              </a:ext>
            </a:extLst>
          </p:cNvPr>
          <p:cNvSpPr/>
          <p:nvPr/>
        </p:nvSpPr>
        <p:spPr>
          <a:xfrm>
            <a:off x="799573" y="8630885"/>
            <a:ext cx="45719" cy="1346520"/>
          </a:xfrm>
          <a:prstGeom prst="rect">
            <a:avLst/>
          </a:prstGeom>
          <a:solidFill>
            <a:srgbClr val="017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9095DCC9-4FF7-4886-9C41-2A6360E03A5C}"/>
              </a:ext>
            </a:extLst>
          </p:cNvPr>
          <p:cNvSpPr txBox="1"/>
          <p:nvPr/>
        </p:nvSpPr>
        <p:spPr>
          <a:xfrm>
            <a:off x="891009" y="8655480"/>
            <a:ext cx="2574433" cy="1276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0170" algn="ctr">
              <a:lnSpc>
                <a:spcPct val="125000"/>
              </a:lnSpc>
              <a:spcBef>
                <a:spcPts val="126"/>
              </a:spcBef>
              <a:spcAft>
                <a:spcPts val="600"/>
              </a:spcAft>
            </a:pP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(+998) 71  230-70-12</a:t>
            </a:r>
          </a:p>
          <a:p>
            <a:pPr marR="50170" algn="ctr">
              <a:lnSpc>
                <a:spcPct val="125000"/>
              </a:lnSpc>
              <a:spcBef>
                <a:spcPts val="126"/>
              </a:spcBef>
              <a:spcAft>
                <a:spcPts val="600"/>
              </a:spcAft>
            </a:pP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(+998) 71  230-70-14</a:t>
            </a:r>
          </a:p>
          <a:p>
            <a:pPr marR="50170" algn="ctr">
              <a:lnSpc>
                <a:spcPct val="125000"/>
              </a:lnSpc>
              <a:spcBef>
                <a:spcPts val="126"/>
              </a:spcBef>
              <a:spcAft>
                <a:spcPts val="600"/>
              </a:spcAft>
            </a:pP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(+998) 71  230-70-16</a:t>
            </a:r>
          </a:p>
        </p:txBody>
      </p:sp>
      <p:sp>
        <p:nvSpPr>
          <p:cNvPr id="48" name="Прямоугольник 47">
            <a:extLst>
              <a:ext uri="{FF2B5EF4-FFF2-40B4-BE49-F238E27FC236}">
                <a16:creationId xmlns="" xmlns:a16="http://schemas.microsoft.com/office/drawing/2014/main" id="{0D0C54B7-7F36-432E-B121-7C23A6AA1F2D}"/>
              </a:ext>
            </a:extLst>
          </p:cNvPr>
          <p:cNvSpPr/>
          <p:nvPr/>
        </p:nvSpPr>
        <p:spPr>
          <a:xfrm>
            <a:off x="5732348" y="8593162"/>
            <a:ext cx="45719" cy="1346520"/>
          </a:xfrm>
          <a:prstGeom prst="rect">
            <a:avLst/>
          </a:prstGeom>
          <a:solidFill>
            <a:srgbClr val="017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873C4DCB-B63C-45DE-B6DF-718F6F3237E2}"/>
              </a:ext>
            </a:extLst>
          </p:cNvPr>
          <p:cNvSpPr txBox="1"/>
          <p:nvPr/>
        </p:nvSpPr>
        <p:spPr>
          <a:xfrm>
            <a:off x="5778067" y="8671611"/>
            <a:ext cx="4040281" cy="10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443" marR="6081">
              <a:lnSpc>
                <a:spcPct val="125000"/>
              </a:lnSpc>
              <a:spcBef>
                <a:spcPts val="2939"/>
              </a:spcBef>
              <a:spcAft>
                <a:spcPts val="600"/>
              </a:spcAft>
            </a:pP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Ўзбекистон Республикаси, </a:t>
            </a:r>
            <a:b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</a:b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Тошкент шаҳар,</a:t>
            </a:r>
            <a:b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</a:b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Чилонзор </a:t>
            </a:r>
            <a:r>
              <a:rPr lang="ru-RU" sz="1800" dirty="0" err="1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кўчаси</a:t>
            </a: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, 4-уй.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="" xmlns:a16="http://schemas.microsoft.com/office/drawing/2014/main" id="{945466B7-01D4-4A85-94E1-8197D9AFBA2F}"/>
              </a:ext>
            </a:extLst>
          </p:cNvPr>
          <p:cNvSpPr/>
          <p:nvPr/>
        </p:nvSpPr>
        <p:spPr>
          <a:xfrm>
            <a:off x="799573" y="11191920"/>
            <a:ext cx="45719" cy="1427655"/>
          </a:xfrm>
          <a:prstGeom prst="rect">
            <a:avLst/>
          </a:prstGeom>
          <a:solidFill>
            <a:srgbClr val="017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F0BE5B2E-8A58-480F-906B-A449EDCC6B4F}"/>
              </a:ext>
            </a:extLst>
          </p:cNvPr>
          <p:cNvSpPr txBox="1"/>
          <p:nvPr/>
        </p:nvSpPr>
        <p:spPr>
          <a:xfrm>
            <a:off x="891009" y="11013697"/>
            <a:ext cx="4321592" cy="17029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443" marR="6081">
              <a:lnSpc>
                <a:spcPct val="150000"/>
              </a:lnSpc>
              <a:spcBef>
                <a:spcPts val="2939"/>
              </a:spcBef>
              <a:spcAft>
                <a:spcPts val="600"/>
              </a:spcAft>
            </a:pPr>
            <a:r>
              <a:rPr lang="uz-Cyrl-UZ" sz="1800" b="1" dirty="0">
                <a:solidFill>
                  <a:srgbClr val="0179BD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ЭЛЕКТРОН МАНЗИЛ                                      </a:t>
            </a:r>
            <a:r>
              <a:rPr lang="uz-Cyrl-UZ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Веб саҳифа</a:t>
            </a:r>
            <a:r>
              <a:rPr lang="es-ES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: www.lprc.uz </a:t>
            </a:r>
            <a:r>
              <a:rPr lang="uz-Cyrl-UZ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                           Эл. почта</a:t>
            </a:r>
            <a:r>
              <a:rPr lang="es-ES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: </a:t>
            </a:r>
            <a:r>
              <a:rPr lang="es-ES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hlinkClick r:id="rId3"/>
              </a:rPr>
              <a:t>lprcuzbekistan@imv.uz</a:t>
            </a:r>
            <a:r>
              <a:rPr lang="es-ES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uz-Cyrl-UZ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es-ES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t.me/Tadqiqotlarmarkazi</a:t>
            </a:r>
            <a:endParaRPr lang="ru-RU" sz="1800" dirty="0">
              <a:solidFill>
                <a:srgbClr val="022D5A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="" xmlns:a16="http://schemas.microsoft.com/office/drawing/2014/main" id="{B7DACC45-DB3D-4132-A512-70C4C32841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510" y="11191919"/>
            <a:ext cx="1474380" cy="1474380"/>
          </a:xfrm>
          <a:prstGeom prst="rect">
            <a:avLst/>
          </a:prstGeom>
        </p:spPr>
      </p:pic>
      <p:pic>
        <p:nvPicPr>
          <p:cNvPr id="17" name="Рисунок 16" descr="Изображение выглядит как Графика, круг, символ, логотип&#10;&#10;Автоматически созданное описание">
            <a:extLst>
              <a:ext uri="{FF2B5EF4-FFF2-40B4-BE49-F238E27FC236}">
                <a16:creationId xmlns="" xmlns:a16="http://schemas.microsoft.com/office/drawing/2014/main" id="{DF8E0394-89A1-4C58-842E-7C3A0ABDAD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318" y="11791840"/>
            <a:ext cx="318764" cy="318764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3B9FF22-6B3A-E89E-EEB7-F9D0AE2E173C}"/>
              </a:ext>
            </a:extLst>
          </p:cNvPr>
          <p:cNvSpPr txBox="1"/>
          <p:nvPr/>
        </p:nvSpPr>
        <p:spPr>
          <a:xfrm>
            <a:off x="0" y="6324714"/>
            <a:ext cx="10691813" cy="12849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6081" algn="ctr">
              <a:lnSpc>
                <a:spcPts val="1800"/>
              </a:lnSpc>
              <a:spcBef>
                <a:spcPts val="120"/>
              </a:spcBef>
              <a:spcAft>
                <a:spcPts val="600"/>
              </a:spcAft>
            </a:pPr>
            <a:r>
              <a:rPr lang="uz-Cyrl-UZ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Ўзбекистон Республикаси</a:t>
            </a:r>
            <a:r>
              <a:rPr lang="en-US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</a:p>
          <a:p>
            <a:pPr marR="6081" algn="ctr">
              <a:lnSpc>
                <a:spcPts val="1800"/>
              </a:lnSpc>
              <a:spcBef>
                <a:spcPts val="120"/>
              </a:spcBef>
              <a:spcAft>
                <a:spcPts val="600"/>
              </a:spcAft>
            </a:pPr>
            <a:r>
              <a:rPr lang="uz-Cyrl-UZ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Иқтисодиёт ва молия вазирлиги ҳузуридаги</a:t>
            </a:r>
          </a:p>
          <a:p>
            <a:pPr marR="6081" algn="ctr">
              <a:lnSpc>
                <a:spcPts val="1800"/>
              </a:lnSpc>
              <a:spcBef>
                <a:spcPts val="120"/>
              </a:spcBef>
              <a:spcAft>
                <a:spcPts val="600"/>
              </a:spcAft>
            </a:pPr>
            <a:r>
              <a:rPr lang="uz-Cyrl-UZ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Тармоқ бозорлари ва ишлаб чиқаришда меҳнат унумдорлиги</a:t>
            </a:r>
            <a:endParaRPr lang="en-US" dirty="0">
              <a:solidFill>
                <a:srgbClr val="022D5A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  <a:p>
            <a:pPr marR="6081" algn="ctr">
              <a:lnSpc>
                <a:spcPts val="1800"/>
              </a:lnSpc>
              <a:spcBef>
                <a:spcPts val="120"/>
              </a:spcBef>
              <a:spcAft>
                <a:spcPts val="600"/>
              </a:spcAft>
            </a:pPr>
            <a:r>
              <a:rPr lang="uz-Cyrl-UZ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тадқиқотлари маркази</a:t>
            </a:r>
          </a:p>
        </p:txBody>
      </p:sp>
      <p:pic>
        <p:nvPicPr>
          <p:cNvPr id="19" name="Picture 2" descr="Website Image Free Icon PNG Transparent Background, Free Download #29489 -  FreeIconsPNG">
            <a:extLst>
              <a:ext uri="{FF2B5EF4-FFF2-40B4-BE49-F238E27FC236}">
                <a16:creationId xmlns="" xmlns:a16="http://schemas.microsoft.com/office/drawing/2014/main" id="{421EBB58-602F-4A9D-A4F4-641D8C729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99" y="11772242"/>
            <a:ext cx="318765" cy="31876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C57E2B22-52AC-4644-9CD7-345F92C208B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116"/>
            <a:ext cx="10691813" cy="606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36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24437</TotalTime>
  <Words>432</Words>
  <Application>Microsoft Office PowerPoint</Application>
  <PresentationFormat>Произвольный</PresentationFormat>
  <Paragraphs>57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Geometria-ExtraBold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BaxtiyoR</dc:creator>
  <cp:lastModifiedBy>user</cp:lastModifiedBy>
  <cp:revision>2183</cp:revision>
  <dcterms:created xsi:type="dcterms:W3CDTF">2021-05-28T04:37:40Z</dcterms:created>
  <dcterms:modified xsi:type="dcterms:W3CDTF">2026-07-20T11:24:13Z</dcterms:modified>
</cp:coreProperties>
</file>