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70" r:id="rId2"/>
    <p:sldId id="271" r:id="rId3"/>
    <p:sldId id="274" r:id="rId4"/>
    <p:sldId id="275" r:id="rId5"/>
    <p:sldId id="273" r:id="rId6"/>
    <p:sldId id="276" r:id="rId7"/>
  </p:sldIdLst>
  <p:sldSz cx="10691813" cy="1511935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7" userDrawn="1">
          <p15:clr>
            <a:srgbClr val="A4A3A4"/>
          </p15:clr>
        </p15:guide>
        <p15:guide id="3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A03"/>
    <a:srgbClr val="CD3A28"/>
    <a:srgbClr val="1B9D9F"/>
    <a:srgbClr val="0179BD"/>
    <a:srgbClr val="7C97AD"/>
    <a:srgbClr val="FFCB0E"/>
    <a:srgbClr val="D2D4D8"/>
    <a:srgbClr val="EE844B"/>
    <a:srgbClr val="5A5A5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2550" y="-1308"/>
      </p:cViewPr>
      <p:guideLst>
        <p:guide orient="horz" pos="4807"/>
        <p:guide pos="3345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762210832320260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0552249138862566"/>
                  <c:y val="-5.114705046808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5401294791925"/>
                      <c:h val="0.107609906227221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8274816121325076E-2"/>
                  <c:y val="-3.4075421944614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7E-4815-AB94-D87CF973F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390958112489458E-2"/>
                  <c:y val="-5.329577872436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DB-43BF-A2D3-FA8A6F7388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563035502639518E-2"/>
                  <c:y val="-5.329577872436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DB-43BF-A2D3-FA8A6F7388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406076475832292E-2"/>
                  <c:y val="-4.1430391523654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7E-4815-AB94-D87CF973F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45839</c:v>
                </c:pt>
                <c:pt idx="1">
                  <c:v>46023</c:v>
                </c:pt>
                <c:pt idx="2">
                  <c:v>46204</c:v>
                </c:pt>
                <c:pt idx="3">
                  <c:v>46213</c:v>
                </c:pt>
                <c:pt idx="4">
                  <c:v>46220</c:v>
                </c:pt>
              </c:numCache>
            </c:numRef>
          </c:cat>
          <c:val>
            <c:numRef>
              <c:f>Лист1!$B$2:$B$6</c:f>
              <c:numCache>
                <c:formatCode>_-* #,##0_-;\-* #,##0_-;_-* "-"??_-;_-@_-</c:formatCode>
                <c:ptCount val="5"/>
                <c:pt idx="0">
                  <c:v>10060</c:v>
                </c:pt>
                <c:pt idx="1">
                  <c:v>12570</c:v>
                </c:pt>
                <c:pt idx="2">
                  <c:v>13169</c:v>
                </c:pt>
                <c:pt idx="3">
                  <c:v>13408</c:v>
                </c:pt>
                <c:pt idx="4">
                  <c:v>13373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26-4091-A829-E5342876C3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0274056"/>
        <c:axId val="170242240"/>
      </c:lineChart>
      <c:catAx>
        <c:axId val="1702740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42240"/>
        <c:crosses val="autoZero"/>
        <c:auto val="0"/>
        <c:lblAlgn val="ctr"/>
        <c:lblOffset val="100"/>
        <c:noMultiLvlLbl val="0"/>
      </c:catAx>
      <c:valAx>
        <c:axId val="170242240"/>
        <c:scaling>
          <c:orientation val="minMax"/>
          <c:max val="17800"/>
          <c:min val="7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70274056"/>
        <c:crosses val="autoZero"/>
        <c:crossBetween val="between"/>
        <c:majorUnit val="30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514606471554617E-2"/>
          <c:w val="1"/>
          <c:h val="0.851174808243751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109097909637799"/>
                  <c:y val="-4.9438881948717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F1-4663-A044-EE85794528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70432050969265"/>
                  <c:y val="-6.9499085347536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58-4918-91CB-C4F30BB2BB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074275490635882E-2"/>
                  <c:y val="-4.6840357408477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5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0D-4738-A47D-01361F77A2DA}"/>
                </c:ext>
                <c:ext xmlns:c15="http://schemas.microsoft.com/office/drawing/2012/chart" uri="{CE6537A1-D6FC-4f65-9D91-7224C49458BB}">
                  <c15:layout>
                    <c:manualLayout>
                      <c:w val="0.1437362891051219"/>
                      <c:h val="9.813816949349175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2822950537155401E-2"/>
                  <c:y val="-5.0552209771347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24-472C-9711-F7CB9B4543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234224209795384E-2"/>
                  <c:y val="-4.3701535331688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BD3-4818-8A5D-38957BDBEF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45839</c:v>
                </c:pt>
                <c:pt idx="1">
                  <c:v>46023</c:v>
                </c:pt>
                <c:pt idx="2">
                  <c:v>46204</c:v>
                </c:pt>
                <c:pt idx="3">
                  <c:v>46213</c:v>
                </c:pt>
                <c:pt idx="4">
                  <c:v>46220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8531.9</c:v>
                </c:pt>
                <c:pt idx="1">
                  <c:v>16904.3</c:v>
                </c:pt>
                <c:pt idx="2">
                  <c:v>23494.6</c:v>
                </c:pt>
                <c:pt idx="3">
                  <c:v>22284.799999999999</c:v>
                </c:pt>
                <c:pt idx="4">
                  <c:v>22449.200000000001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80-48B9-9D8C-88489013A31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0121480"/>
        <c:axId val="291970352"/>
      </c:lineChart>
      <c:catAx>
        <c:axId val="1701214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970352"/>
        <c:crosses val="autoZero"/>
        <c:auto val="0"/>
        <c:lblAlgn val="ctr"/>
        <c:lblOffset val="100"/>
        <c:noMultiLvlLbl val="0"/>
      </c:catAx>
      <c:valAx>
        <c:axId val="291970352"/>
        <c:scaling>
          <c:orientation val="minMax"/>
          <c:max val="4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70121480"/>
        <c:crosses val="autoZero"/>
        <c:crossBetween val="between"/>
        <c:majorUnit val="80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053649583969231E-2"/>
          <c:w val="1"/>
          <c:h val="0.8386802157970214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4002351025035694E-2"/>
                  <c:y val="-6.0581938700135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8F-4C2F-A180-9BCA8060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446219523066495E-2"/>
                  <c:y val="-4.6156311725331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0C-4667-9677-D7C64B2BAE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972989394620401E-2"/>
                  <c:y val="-5.1322122033523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0C-4667-9677-D7C64B2BAE6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416857892651209E-2"/>
                  <c:y val="-5.1322122033523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8F-4C2F-A180-9BCA806037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47396012234307E-2"/>
                  <c:y val="-4.0990501417140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45839</c:v>
                </c:pt>
                <c:pt idx="1">
                  <c:v>46023</c:v>
                </c:pt>
                <c:pt idx="2">
                  <c:v>46204</c:v>
                </c:pt>
                <c:pt idx="3">
                  <c:v>46213</c:v>
                </c:pt>
                <c:pt idx="4">
                  <c:v>46220</c:v>
                </c:pt>
              </c:numCache>
            </c:numRef>
          </c:cat>
          <c:val>
            <c:numRef>
              <c:f>Лист1!$B$2:$B$6</c:f>
              <c:numCache>
                <c:formatCode>_-* #,##0_-;\-* #,##0_-;_-* "-"??_-;_-@_-</c:formatCode>
                <c:ptCount val="5"/>
                <c:pt idx="0">
                  <c:v>2718</c:v>
                </c:pt>
                <c:pt idx="1">
                  <c:v>3105</c:v>
                </c:pt>
                <c:pt idx="2">
                  <c:v>3528</c:v>
                </c:pt>
                <c:pt idx="3">
                  <c:v>3601</c:v>
                </c:pt>
                <c:pt idx="4">
                  <c:v>3548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DF-4C3D-9067-D7C4666DDC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0141392"/>
        <c:axId val="170281496"/>
      </c:lineChart>
      <c:catAx>
        <c:axId val="17014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81496"/>
        <c:crosses val="autoZero"/>
        <c:auto val="0"/>
        <c:lblAlgn val="ctr"/>
        <c:lblOffset val="100"/>
        <c:noMultiLvlLbl val="0"/>
      </c:catAx>
      <c:valAx>
        <c:axId val="170281496"/>
        <c:scaling>
          <c:orientation val="minMax"/>
          <c:max val="4200"/>
          <c:min val="22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70141392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16639786911404E-2"/>
          <c:w val="1"/>
          <c:h val="0.851174808243751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1451470159499406"/>
                  <c:y val="-5.4893919239846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6B-40D1-A381-FC035C7AA6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36331814954339E-2"/>
                  <c:y val="-5.5915744729859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3D-429D-BD89-20E6A6B937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890088021097296E-2"/>
                  <c:y val="-6.1903348050833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B1-46AF-B2A6-D9210BA810C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612022270112704E-2"/>
                  <c:y val="-5.8036583966324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3C-43E8-A8CA-11C8C9DAF1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000729993897073E-2"/>
                  <c:y val="-4.7663135746371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CB-4A0C-95B3-A46F792362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45839</c:v>
                </c:pt>
                <c:pt idx="1">
                  <c:v>46023</c:v>
                </c:pt>
                <c:pt idx="2">
                  <c:v>46204</c:v>
                </c:pt>
                <c:pt idx="3">
                  <c:v>46213</c:v>
                </c:pt>
                <c:pt idx="4">
                  <c:v>46220</c:v>
                </c:pt>
              </c:numCache>
            </c:numRef>
          </c:cat>
          <c:val>
            <c:numRef>
              <c:f>Лист1!$B$2:$B$6</c:f>
              <c:numCache>
                <c:formatCode>_-* #,##0.0_-;\-* #,##0.0_-;_-* "-"??_-;_-@_-</c:formatCode>
                <c:ptCount val="5"/>
                <c:pt idx="0">
                  <c:v>2603.5</c:v>
                </c:pt>
                <c:pt idx="1">
                  <c:v>2985.5</c:v>
                </c:pt>
                <c:pt idx="2" formatCode="_-* #,##0_-;\-* #,##0_-;_-* &quot;-&quot;??_-;_-@_-">
                  <c:v>3073</c:v>
                </c:pt>
                <c:pt idx="3">
                  <c:v>3155.5</c:v>
                </c:pt>
                <c:pt idx="4" formatCode="_-* #,##0_-;\-* #,##0_-;_-* &quot;-&quot;??_-;_-@_-">
                  <c:v>3152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DF-4C3D-9067-D7C4666DDC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277968"/>
        <c:axId val="170277184"/>
      </c:lineChart>
      <c:catAx>
        <c:axId val="17027796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7184"/>
        <c:crosses val="autoZero"/>
        <c:auto val="0"/>
        <c:lblAlgn val="ctr"/>
        <c:lblOffset val="100"/>
        <c:noMultiLvlLbl val="0"/>
      </c:catAx>
      <c:valAx>
        <c:axId val="170277184"/>
        <c:scaling>
          <c:orientation val="minMax"/>
          <c:max val="5000"/>
          <c:min val="16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out"/>
        <c:minorTickMark val="none"/>
        <c:tickLblPos val="nextTo"/>
        <c:crossAx val="170277968"/>
        <c:crosses val="autoZero"/>
        <c:crossBetween val="between"/>
        <c:majorUnit val="8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11385156954629E-2"/>
          <c:y val="8.271341498423854E-3"/>
          <c:w val="0.82486229952699275"/>
          <c:h val="0.8150394032471944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2854388789799833E-2"/>
                  <c:y val="-0.13086094571815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37-4048-81A0-71DFABEBC5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95999089155029E-4"/>
                  <c:y val="-0.271551360599841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39A-4DBC-B732-4AF64F8BFB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32091240086255E-3"/>
                  <c:y val="-0.29822127947029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0F-476B-8957-97CAFD576D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798707313258547E-2"/>
                  <c:y val="-0.30435004694181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0F-476B-8957-97CAFD576D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2844956195965E-2"/>
                  <c:y val="-0.29594724460862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FD-4C92-9683-A8DF1AF868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01.07.2025.</c:v>
                </c:pt>
                <c:pt idx="1">
                  <c:v>01.01.2026</c:v>
                </c:pt>
                <c:pt idx="2">
                  <c:v>01.07.2026</c:v>
                </c:pt>
                <c:pt idx="3">
                  <c:v>10.07.2026</c:v>
                </c:pt>
                <c:pt idx="4">
                  <c:v>17.07.2026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32390</c:v>
                </c:pt>
                <c:pt idx="1">
                  <c:v>52410</c:v>
                </c:pt>
                <c:pt idx="2">
                  <c:v>55360</c:v>
                </c:pt>
                <c:pt idx="3">
                  <c:v>55385</c:v>
                </c:pt>
                <c:pt idx="4">
                  <c:v>55385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1-4F28-AEE9-E0C935493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0276400"/>
        <c:axId val="170279144"/>
      </c:areaChart>
      <c:catAx>
        <c:axId val="17027640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9144"/>
        <c:crosses val="autoZero"/>
        <c:auto val="1"/>
        <c:lblAlgn val="ctr"/>
        <c:lblOffset val="100"/>
        <c:noMultiLvlLbl val="0"/>
      </c:catAx>
      <c:valAx>
        <c:axId val="170279144"/>
        <c:scaling>
          <c:orientation val="minMax"/>
          <c:max val="75000"/>
          <c:min val="20000"/>
        </c:scaling>
        <c:delete val="1"/>
        <c:axPos val="l"/>
        <c:numFmt formatCode="#,##0" sourceLinked="1"/>
        <c:majorTickMark val="out"/>
        <c:minorTickMark val="none"/>
        <c:tickLblPos val="nextTo"/>
        <c:crossAx val="170276400"/>
        <c:crossesAt val="1"/>
        <c:crossBetween val="midCat"/>
        <c:majorUnit val="28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2138361981595E-2"/>
          <c:y val="8.2698129510713814E-2"/>
          <c:w val="0.82702321687817115"/>
          <c:h val="0.7631677408178982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gradFill flip="none" rotWithShape="1">
              <a:gsLst>
                <a:gs pos="59000">
                  <a:srgbClr val="E5EFE2"/>
                </a:gs>
                <a:gs pos="97000">
                  <a:schemeClr val="accent1">
                    <a:lumMod val="5000"/>
                    <a:lumOff val="95000"/>
                  </a:schemeClr>
                </a:gs>
                <a:gs pos="34000">
                  <a:srgbClr val="C6DFB6"/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1.0463905537312501E-2"/>
                  <c:y val="-0.25544549502471586"/>
                </c:manualLayout>
              </c:layout>
              <c:tx>
                <c:rich>
                  <a:bodyPr/>
                  <a:lstStyle/>
                  <a:p>
                    <a:fld id="{756C1BC0-37CC-40BF-BE1E-B7CB39826C3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C3-4230-908E-D1223EC0B38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1821438912796943E-3"/>
                  <c:y val="-0.27788859031897828"/>
                </c:manualLayout>
              </c:layout>
              <c:tx>
                <c:rich>
                  <a:bodyPr/>
                  <a:lstStyle/>
                  <a:p>
                    <a:fld id="{DFB1EC1E-4116-4F4C-B3E3-D6605217547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00-489B-AAA5-3B1B7502E4B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5646251493003419E-2"/>
                  <c:y val="-0.35316351958504721"/>
                </c:manualLayout>
              </c:layout>
              <c:tx>
                <c:rich>
                  <a:bodyPr/>
                  <a:lstStyle/>
                  <a:p>
                    <a:fld id="{B05776A6-51F8-43DD-9500-7A06B77B1C94}" type="VALUE">
                      <a:rPr lang="en-US" b="1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DA-4264-820F-0E5E1197AF1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689241302693094E-3"/>
                  <c:y val="-0.3718505683481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0E274C-B8FF-4B8B-A0F2-B791E1D14D9D}" type="VALUE">
                      <a:rPr lang="en-US" sz="1300" b="1"/>
                      <a:pPr>
                        <a:defRPr sz="1300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DA-4264-820F-0E5E1197AF11}"/>
                </c:ext>
                <c:ext xmlns:c15="http://schemas.microsoft.com/office/drawing/2012/chart" uri="{CE6537A1-D6FC-4f65-9D91-7224C49458BB}">
                  <c15:layout>
                    <c:manualLayout>
                      <c:w val="0.15928811076340998"/>
                      <c:h val="0.104578730669849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2.6707459430012667E-2"/>
                  <c:y val="-0.37857084354473491"/>
                </c:manualLayout>
              </c:layout>
              <c:tx>
                <c:rich>
                  <a:bodyPr/>
                  <a:lstStyle/>
                  <a:p>
                    <a:fld id="{F0A5E0C6-E182-4585-9335-B290BF328010}" type="VALUE">
                      <a:rPr lang="en-US" b="1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57-4BD0-AD92-FBFB99C8DA3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01.07.2025.</c:v>
                </c:pt>
                <c:pt idx="1">
                  <c:v>01.01.2026.</c:v>
                </c:pt>
                <c:pt idx="2">
                  <c:v>01.07.2026.</c:v>
                </c:pt>
                <c:pt idx="3">
                  <c:v>10.07.2026.</c:v>
                </c:pt>
                <c:pt idx="4">
                  <c:v>17.07.2026.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#,##0.0">
                  <c:v>61378.6</c:v>
                </c:pt>
                <c:pt idx="1">
                  <c:v>65977</c:v>
                </c:pt>
                <c:pt idx="2" formatCode="#,##0.0">
                  <c:v>88471.8</c:v>
                </c:pt>
                <c:pt idx="3" formatCode="#,##0.0">
                  <c:v>90036.6</c:v>
                </c:pt>
                <c:pt idx="4" formatCode="#,##0.0">
                  <c:v>91199.8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1-4F28-AEE9-E0C935493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0274832"/>
        <c:axId val="170275616"/>
      </c:areaChart>
      <c:catAx>
        <c:axId val="17027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5616"/>
        <c:crosses val="autoZero"/>
        <c:auto val="0"/>
        <c:lblAlgn val="ctr"/>
        <c:lblOffset val="100"/>
        <c:noMultiLvlLbl val="0"/>
      </c:catAx>
      <c:valAx>
        <c:axId val="170275616"/>
        <c:scaling>
          <c:orientation val="minMax"/>
          <c:max val="100000"/>
          <c:min val="20000"/>
        </c:scaling>
        <c:delete val="1"/>
        <c:axPos val="l"/>
        <c:numFmt formatCode="#,##0.0" sourceLinked="1"/>
        <c:majorTickMark val="out"/>
        <c:minorTickMark val="none"/>
        <c:tickLblPos val="nextTo"/>
        <c:crossAx val="170274832"/>
        <c:crosses val="autoZero"/>
        <c:crossBetween val="midCat"/>
        <c:majorUnit val="50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26185737471006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5544354558014984E-2"/>
                  <c:y val="-5.2709611536421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E9-4636-B132-317A1A942B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627255931538131E-2"/>
                  <c:y val="-6.2084110651559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FC-4E97-9ACB-973C6793FD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710157305061193E-2"/>
                  <c:y val="-4.746322988735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E9-4636-B132-317A1A942B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0266288807030378E-2"/>
                  <c:y val="-5.7045863814537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FC-4E97-9ACB-973C6793FD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283134979882051E-2"/>
                  <c:y val="-4.991952794131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FC-4E97-9ACB-973C6793FD8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45839</c:v>
                </c:pt>
                <c:pt idx="1">
                  <c:v>46023</c:v>
                </c:pt>
                <c:pt idx="2">
                  <c:v>46204</c:v>
                </c:pt>
                <c:pt idx="3">
                  <c:v>46213</c:v>
                </c:pt>
                <c:pt idx="4">
                  <c:v>46220</c:v>
                </c:pt>
              </c:numCache>
            </c:numRef>
          </c:cat>
          <c:val>
            <c:numRef>
              <c:f>Лист1!$B$2:$B$6</c:f>
              <c:numCache>
                <c:formatCode>_-* #,##0_-;\-* #,##0_-;_-* "-"??_-;_-@_-</c:formatCode>
                <c:ptCount val="5"/>
                <c:pt idx="0">
                  <c:v>14960</c:v>
                </c:pt>
                <c:pt idx="1">
                  <c:v>16970</c:v>
                </c:pt>
                <c:pt idx="2">
                  <c:v>16170</c:v>
                </c:pt>
                <c:pt idx="3">
                  <c:v>16400</c:v>
                </c:pt>
                <c:pt idx="4">
                  <c:v>16675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DF-4C3D-9067-D7C4666DDCD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281104"/>
        <c:axId val="170278360"/>
      </c:lineChart>
      <c:catAx>
        <c:axId val="17028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8360"/>
        <c:crosses val="autoZero"/>
        <c:auto val="0"/>
        <c:lblAlgn val="ctr"/>
        <c:lblOffset val="100"/>
        <c:noMultiLvlLbl val="0"/>
      </c:catAx>
      <c:valAx>
        <c:axId val="170278360"/>
        <c:scaling>
          <c:orientation val="minMax"/>
          <c:max val="28000"/>
          <c:min val="800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70281104"/>
        <c:crosses val="autoZero"/>
        <c:crossBetween val="between"/>
        <c:majorUnit val="60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63180083482538E-2"/>
          <c:y val="8.0831937182757413E-2"/>
          <c:w val="0.81637526133178895"/>
          <c:h val="0.7909311301609647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lumMod val="75000"/>
                  </a:schemeClr>
                </a:gs>
                <a:gs pos="97000">
                  <a:schemeClr val="accent1">
                    <a:lumMod val="5000"/>
                    <a:lumOff val="95000"/>
                  </a:schemeClr>
                </a:gs>
                <a:gs pos="57000">
                  <a:schemeClr val="accent6"/>
                </a:gs>
                <a:gs pos="0">
                  <a:schemeClr val="accent6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5.0579015109109638E-3"/>
                  <c:y val="-0.2294086096827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4A-4B20-BB46-80402DF09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150027798849156E-3"/>
                  <c:y val="-0.2558739874972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4A-4B20-BB46-80402DF09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612195253413022E-3"/>
                  <c:y val="-0.29767063225932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4A-4B20-BB46-80402DF09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81111798771143E-3"/>
                  <c:y val="-0.303314576143606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113169943351603E-2"/>
                      <c:h val="9.406877101997605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6316942952902603E-2"/>
                  <c:y val="-0.30890256347338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4A-4B20-BB46-80402DF094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01.07.2025.</c:v>
                </c:pt>
                <c:pt idx="1">
                  <c:v>01.01.2026.</c:v>
                </c:pt>
                <c:pt idx="2">
                  <c:v>01.07.2026.</c:v>
                </c:pt>
                <c:pt idx="3">
                  <c:v>10.07.2026.</c:v>
                </c:pt>
                <c:pt idx="4">
                  <c:v>17.07.2026.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639.70000000000005</c:v>
                </c:pt>
                <c:pt idx="1">
                  <c:v>736.5</c:v>
                </c:pt>
                <c:pt idx="2">
                  <c:v>760.1</c:v>
                </c:pt>
                <c:pt idx="3">
                  <c:v>802.2</c:v>
                </c:pt>
                <c:pt idx="4">
                  <c:v>804.7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F5-41A4-BCF7-3741A1B96B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0277576"/>
        <c:axId val="170279928"/>
      </c:areaChart>
      <c:dateAx>
        <c:axId val="170277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79928"/>
        <c:crosses val="autoZero"/>
        <c:auto val="0"/>
        <c:lblOffset val="100"/>
        <c:baseTimeUnit val="days"/>
      </c:dateAx>
      <c:valAx>
        <c:axId val="170279928"/>
        <c:scaling>
          <c:orientation val="minMax"/>
          <c:max val="1000"/>
          <c:min val="39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70277576"/>
        <c:crosses val="autoZero"/>
        <c:crossBetween val="midCat"/>
        <c:majorUnit val="20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6622185919732752E-3"/>
          <c:w val="1"/>
          <c:h val="0.851174808243751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долл/тонна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176252700022225E-2"/>
                  <c:y val="-4.9862244289241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18-4BCE-9A04-115518338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20637926382927E-2"/>
                  <c:y val="-5.4524462881214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18-4BCE-9A04-115518338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401615686514055E-2"/>
                  <c:y val="-4.5200025697267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18-4BCE-9A04-115518338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095274939891202E-2"/>
                  <c:y val="-4.986224428924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18-4BCE-9A04-115518338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095274939891098E-2"/>
                  <c:y val="-4.986224428924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E18-4BCE-9A04-1155183385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45839</c:v>
                </c:pt>
                <c:pt idx="1">
                  <c:v>46023</c:v>
                </c:pt>
                <c:pt idx="2">
                  <c:v>46204</c:v>
                </c:pt>
                <c:pt idx="3">
                  <c:v>46213</c:v>
                </c:pt>
                <c:pt idx="4">
                  <c:v>46220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443.5</c:v>
                </c:pt>
                <c:pt idx="1">
                  <c:v>453</c:v>
                </c:pt>
                <c:pt idx="2">
                  <c:v>487</c:v>
                </c:pt>
                <c:pt idx="3">
                  <c:v>483</c:v>
                </c:pt>
                <c:pt idx="4">
                  <c:v>486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E6-4A49-BB2F-8676697A808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0276792"/>
        <c:axId val="170280712"/>
      </c:lineChart>
      <c:catAx>
        <c:axId val="1702767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80712"/>
        <c:crosses val="autoZero"/>
        <c:auto val="0"/>
        <c:lblAlgn val="ctr"/>
        <c:lblOffset val="100"/>
        <c:noMultiLvlLbl val="0"/>
      </c:catAx>
      <c:valAx>
        <c:axId val="170280712"/>
        <c:scaling>
          <c:orientation val="minMax"/>
          <c:max val="720"/>
          <c:min val="2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02767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7976"/>
          </a:xfrm>
          <a:prstGeom prst="rect">
            <a:avLst/>
          </a:prstGeom>
        </p:spPr>
        <p:txBody>
          <a:bodyPr vert="horz" lIns="95506" tIns="47753" rIns="95506" bIns="4775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7976"/>
          </a:xfrm>
          <a:prstGeom prst="rect">
            <a:avLst/>
          </a:prstGeom>
        </p:spPr>
        <p:txBody>
          <a:bodyPr vert="horz" lIns="95506" tIns="47753" rIns="95506" bIns="47753" rtlCol="0"/>
          <a:lstStyle>
            <a:lvl1pPr algn="r">
              <a:defRPr sz="1200"/>
            </a:lvl1pPr>
          </a:lstStyle>
          <a:p>
            <a:fld id="{1D053E31-5ED5-4CC6-B153-A5127EBD7E8F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653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6" tIns="47753" rIns="95506" bIns="4775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91"/>
          </a:xfrm>
          <a:prstGeom prst="rect">
            <a:avLst/>
          </a:prstGeom>
        </p:spPr>
        <p:txBody>
          <a:bodyPr vert="horz" lIns="95506" tIns="47753" rIns="95506" bIns="477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7078"/>
            <a:ext cx="2945659" cy="497973"/>
          </a:xfrm>
          <a:prstGeom prst="rect">
            <a:avLst/>
          </a:prstGeom>
        </p:spPr>
        <p:txBody>
          <a:bodyPr vert="horz" lIns="95506" tIns="47753" rIns="95506" bIns="4775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8"/>
            <a:ext cx="2945659" cy="497973"/>
          </a:xfrm>
          <a:prstGeom prst="rect">
            <a:avLst/>
          </a:prstGeom>
        </p:spPr>
        <p:txBody>
          <a:bodyPr vert="horz" lIns="95506" tIns="47753" rIns="95506" bIns="47753" rtlCol="0" anchor="b"/>
          <a:lstStyle>
            <a:lvl1pPr algn="r">
              <a:defRPr sz="1200"/>
            </a:lvl1pPr>
          </a:lstStyle>
          <a:p>
            <a:fld id="{C71C1675-BB0A-4251-9A90-98D7FC13C1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11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1pPr>
    <a:lvl2pPr marL="163860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2pPr>
    <a:lvl3pPr marL="327721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3pPr>
    <a:lvl4pPr marL="491581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4pPr>
    <a:lvl5pPr marL="655442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5pPr>
    <a:lvl6pPr marL="819302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6pPr>
    <a:lvl7pPr marL="983163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7pPr>
    <a:lvl8pPr marL="1147023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8pPr>
    <a:lvl9pPr marL="1310884" algn="l" defTabSz="327721" rtl="0" eaLnBrk="1" latinLnBrk="0" hangingPunct="1">
      <a:defRPr sz="4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C1675-BB0A-4251-9A90-98D7FC13C1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0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C1675-BB0A-4251-9A90-98D7FC13C1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1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8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9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4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58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6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2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3C72-C587-4E87-BB53-84F29332A90D}" type="datetimeFigureOut">
              <a:rPr lang="ru-RU" smtClean="0"/>
              <a:pPr/>
              <a:t>20.07.2026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1948-9489-4E4A-9F9C-50D05ACB2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8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teel.net/analysis/5131863-daily-macro-disruptions-to-cause-copper-price-fluctu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chart" Target="../charts/chart1.xml"/><Relationship Id="rId4" Type="http://schemas.openxmlformats.org/officeDocument/2006/relationships/hyperlink" Target="https://www.sunsirs.com/commodity-news/petail-3436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hyperlink" Target="https://cj.sina.com.cn/articles/view/7879848922/1d5acf3da01901fwgk?from=finan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ance.eastmoney.com/a/202607193811724161.html" TargetMode="External"/><Relationship Id="rId5" Type="http://schemas.openxmlformats.org/officeDocument/2006/relationships/hyperlink" Target="https://www.shmet.com/news/newsDetail-2-919282.html" TargetMode="Externa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gonggeshan11111.com/xinwenzhongxin/1378.html" TargetMode="External"/><Relationship Id="rId5" Type="http://schemas.openxmlformats.org/officeDocument/2006/relationships/hyperlink" Target="https://www.alcircle.com/press-release/middle-east-conflict-pushes-up-risk-premium-aluminium-ingot-destocking-supports-aluminium-price-120289#:~:text=Overall%2C%20Middle%20East%20geopolitical%20conflicts,prices%20to%20hold%20up%20well." TargetMode="Externa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molybdenum.com.cn/cn/molybdenum-news/23113-tpn-15147" TargetMode="External"/><Relationship Id="rId5" Type="http://schemas.openxmlformats.org/officeDocument/2006/relationships/hyperlink" Target="https://mezha.net/ch/bukvy/664fbabf_shanghai_nickel_surge/" TargetMode="Externa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163.com/dy/article/L16J78C105568W0A.html" TargetMode="External"/><Relationship Id="rId5" Type="http://schemas.openxmlformats.org/officeDocument/2006/relationships/hyperlink" Target="https://finance.sina.com.cn/wm/2026-07-01/doc-inifhvws0951583.shtml" TargetMode="Externa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prcuzbekistan@imv.uz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081258F7-C64E-449C-93AE-57E2CDB02D6B}"/>
              </a:ext>
            </a:extLst>
          </p:cNvPr>
          <p:cNvSpPr/>
          <p:nvPr/>
        </p:nvSpPr>
        <p:spPr>
          <a:xfrm>
            <a:off x="389826" y="8002279"/>
            <a:ext cx="4459278" cy="3854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EE844B">
                  <a:tint val="66000"/>
                  <a:satMod val="160000"/>
                  <a:alpha val="70000"/>
                </a:srgbClr>
              </a:gs>
              <a:gs pos="50000">
                <a:srgbClr val="EE844B">
                  <a:tint val="44500"/>
                  <a:satMod val="160000"/>
                </a:srgbClr>
              </a:gs>
              <a:gs pos="100000">
                <a:srgbClr val="EE844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1E190E-A858-4D79-AFEF-B4F132C80A6F}"/>
              </a:ext>
            </a:extLst>
          </p:cNvPr>
          <p:cNvSpPr txBox="1"/>
          <p:nvPr/>
        </p:nvSpPr>
        <p:spPr>
          <a:xfrm>
            <a:off x="262816" y="5519843"/>
            <a:ext cx="9840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u="none" strike="noStrike" baseline="0" dirty="0">
                <a:solidFill>
                  <a:srgbClr val="1B9D9F"/>
                </a:solidFill>
                <a:latin typeface="Geometria-ExtraBold"/>
              </a:rPr>
              <a:t>ДАЙДЖЕСТ </a:t>
            </a:r>
            <a:r>
              <a:rPr lang="ru-RU" sz="2800" b="1" i="0" u="none" strike="noStrike" baseline="0" dirty="0" smtClean="0">
                <a:solidFill>
                  <a:srgbClr val="1B9D9F"/>
                </a:solidFill>
                <a:latin typeface="Geometria-ExtraBold"/>
              </a:rPr>
              <a:t>#</a:t>
            </a:r>
            <a:r>
              <a:rPr lang="ru-RU" sz="2800" b="1" dirty="0" smtClean="0">
                <a:solidFill>
                  <a:srgbClr val="1B9D9F"/>
                </a:solidFill>
                <a:latin typeface="Geometria-ExtraBold"/>
              </a:rPr>
              <a:t>80</a:t>
            </a:r>
            <a:r>
              <a:rPr lang="ru-RU" sz="2800" b="1" dirty="0" smtClean="0">
                <a:solidFill>
                  <a:srgbClr val="1B9D9F"/>
                </a:solidFill>
                <a:latin typeface="Geometria-ExtraBold"/>
              </a:rPr>
              <a:t>-05/26</a:t>
            </a:r>
            <a:endParaRPr lang="ru-RU" sz="2800" b="1" dirty="0">
              <a:solidFill>
                <a:srgbClr val="1B9D9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D03BA0-1A0D-4505-B1A2-329C4E7E0306}"/>
              </a:ext>
            </a:extLst>
          </p:cNvPr>
          <p:cNvSpPr txBox="1"/>
          <p:nvPr/>
        </p:nvSpPr>
        <p:spPr>
          <a:xfrm>
            <a:off x="329735" y="6120136"/>
            <a:ext cx="9967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Geometria-ExtraBold"/>
                <a:cs typeface="Times New Roman" panose="02020603050405020304" pitchFamily="18" charset="0"/>
              </a:rPr>
              <a:t>17 </a:t>
            </a:r>
            <a:r>
              <a:rPr lang="ru-RU" dirty="0" smtClean="0">
                <a:latin typeface="Geometria-ExtraBold"/>
                <a:cs typeface="Times New Roman" panose="02020603050405020304" pitchFamily="18" charset="0"/>
              </a:rPr>
              <a:t>июль</a:t>
            </a:r>
            <a:r>
              <a:rPr lang="ru-RU" i="0" u="none" strike="noStrike" baseline="0" dirty="0" smtClean="0">
                <a:latin typeface="Geometria-ExtraBold"/>
              </a:rPr>
              <a:t>, 2026</a:t>
            </a:r>
            <a:r>
              <a:rPr lang="en-US" i="0" u="none" strike="noStrike" baseline="0" dirty="0" smtClean="0">
                <a:latin typeface="Geometria-ExtraBold"/>
              </a:rPr>
              <a:t> </a:t>
            </a:r>
            <a:r>
              <a:rPr lang="uz-Cyrl-UZ" dirty="0" smtClean="0">
                <a:latin typeface="Geometria-ExtraBold"/>
              </a:rPr>
              <a:t>йил.</a:t>
            </a:r>
            <a:endParaRPr lang="ru-RU" dirty="0">
              <a:latin typeface="Geometria-ExtraBold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57C1D3E-4701-443E-85C2-BAE38415A4E4}"/>
              </a:ext>
            </a:extLst>
          </p:cNvPr>
          <p:cNvSpPr/>
          <p:nvPr/>
        </p:nvSpPr>
        <p:spPr>
          <a:xfrm>
            <a:off x="389826" y="7429139"/>
            <a:ext cx="10062324" cy="53595"/>
          </a:xfrm>
          <a:prstGeom prst="rect">
            <a:avLst/>
          </a:prstGeom>
          <a:solidFill>
            <a:srgbClr val="EE844B"/>
          </a:solidFill>
          <a:ln>
            <a:solidFill>
              <a:srgbClr val="EE8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DCA46AC-97E4-430A-BF0C-35F99D04BDC5}"/>
              </a:ext>
            </a:extLst>
          </p:cNvPr>
          <p:cNvCxnSpPr>
            <a:cxnSpLocks/>
          </p:cNvCxnSpPr>
          <p:nvPr/>
        </p:nvCxnSpPr>
        <p:spPr>
          <a:xfrm>
            <a:off x="389826" y="7335158"/>
            <a:ext cx="10062324" cy="0"/>
          </a:xfrm>
          <a:prstGeom prst="line">
            <a:avLst/>
          </a:prstGeom>
          <a:ln w="12700">
            <a:solidFill>
              <a:srgbClr val="EE8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C6321F-5D74-402A-B146-3A491DA212B4}"/>
              </a:ext>
            </a:extLst>
          </p:cNvPr>
          <p:cNvSpPr txBox="1"/>
          <p:nvPr/>
        </p:nvSpPr>
        <p:spPr>
          <a:xfrm>
            <a:off x="329735" y="6604056"/>
            <a:ext cx="9840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u="none" strike="noStrike" baseline="0" dirty="0">
                <a:solidFill>
                  <a:srgbClr val="7C97AD"/>
                </a:solidFill>
                <a:latin typeface="Geometria-ExtraBold"/>
              </a:rPr>
              <a:t>МЕТАЛЛАР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90B3BA7-B211-4C7E-AB65-C881ECCB6703}"/>
              </a:ext>
            </a:extLst>
          </p:cNvPr>
          <p:cNvCxnSpPr>
            <a:cxnSpLocks/>
          </p:cNvCxnSpPr>
          <p:nvPr/>
        </p:nvCxnSpPr>
        <p:spPr>
          <a:xfrm>
            <a:off x="5313102" y="12217741"/>
            <a:ext cx="0" cy="1611252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6148C69A-5983-49F2-8D8B-63DCE546235D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262289D-4F91-4D5D-8EB7-AC01202422AB}"/>
              </a:ext>
            </a:extLst>
          </p:cNvPr>
          <p:cNvSpPr txBox="1"/>
          <p:nvPr/>
        </p:nvSpPr>
        <p:spPr>
          <a:xfrm>
            <a:off x="9498750" y="14490547"/>
            <a:ext cx="798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5A5A59"/>
                </a:solidFill>
                <a:latin typeface="Geometria-ExtraBold"/>
              </a:rPr>
              <a:t>1</a:t>
            </a:r>
            <a:endParaRPr lang="ru-RU" sz="2400" dirty="0">
              <a:solidFill>
                <a:srgbClr val="5A5A5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6C03BC8-59F6-4788-9EBD-BFF74CF4A943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dirty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639232-1B6F-451D-806B-C291F2440FC9}"/>
              </a:ext>
            </a:extLst>
          </p:cNvPr>
          <p:cNvSpPr txBox="1"/>
          <p:nvPr/>
        </p:nvSpPr>
        <p:spPr>
          <a:xfrm>
            <a:off x="471990" y="8968167"/>
            <a:ext cx="4633410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Мис </a:t>
            </a:r>
            <a:r>
              <a:rPr lang="uz-Latn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“LME” (Лондон)</a:t>
            </a:r>
            <a:r>
              <a:rPr lang="uz-Cyrl-U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ҳолатига,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373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долл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uz-Cyrl-UZ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ташкил этиб, ўтган ҳафтага нисбатан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-0,3%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 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йил </a:t>
            </a:r>
            <a:r>
              <a:rPr lang="uz-Cyrl-UZ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бошига</a:t>
            </a:r>
            <a:r>
              <a:rPr lang="uz-Cyrl-UZ" b="1" dirty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6,4%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ўтган </a:t>
            </a:r>
            <a:r>
              <a:rPr lang="uz-Cyrl-UZ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йилнинг </a:t>
            </a:r>
            <a:r>
              <a:rPr lang="uz-Cyrl-UZ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 </a:t>
            </a:r>
            <a:r>
              <a:rPr lang="uz-Cyrl-UZ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32,9%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ўзгаришни 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қайд этмоқда.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101344B-7DC8-4895-A1B5-70D0BA77F320}"/>
              </a:ext>
            </a:extLst>
          </p:cNvPr>
          <p:cNvSpPr txBox="1"/>
          <p:nvPr/>
        </p:nvSpPr>
        <p:spPr>
          <a:xfrm>
            <a:off x="389826" y="7990665"/>
            <a:ext cx="4363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Geometria-ExtraBold"/>
              </a:rPr>
              <a:t>Мис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EC6A350-BD6C-4243-B3CF-02C49E9891D9}"/>
              </a:ext>
            </a:extLst>
          </p:cNvPr>
          <p:cNvSpPr txBox="1"/>
          <p:nvPr/>
        </p:nvSpPr>
        <p:spPr>
          <a:xfrm>
            <a:off x="471990" y="11906544"/>
            <a:ext cx="4711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uz-Cyrl-UZ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лобал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бозорда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мис концентрати захира ҳажмининг қисқариши фонида таклиф ҳажми камайган ҳамда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/>
              </a:rPr>
              <a:t>кабель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ишлаб чиқаришда мисга бўлган талаб пасайган, натижада нархлар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нисбатан кўтарилган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1009D5B-6AFB-45C9-8F4F-2D4B5538A1B5}"/>
              </a:ext>
            </a:extLst>
          </p:cNvPr>
          <p:cNvCxnSpPr>
            <a:cxnSpLocks/>
          </p:cNvCxnSpPr>
          <p:nvPr/>
        </p:nvCxnSpPr>
        <p:spPr>
          <a:xfrm>
            <a:off x="5310187" y="9105900"/>
            <a:ext cx="2912" cy="2107765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39A0C856-0F5B-482F-BF6D-CCA5841F7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106236"/>
              </p:ext>
            </p:extLst>
          </p:nvPr>
        </p:nvGraphicFramePr>
        <p:xfrm>
          <a:off x="5447729" y="8744431"/>
          <a:ext cx="4950139" cy="243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78D9558-5B1A-43F9-A94B-5F22519509F4}"/>
              </a:ext>
            </a:extLst>
          </p:cNvPr>
          <p:cNvSpPr txBox="1"/>
          <p:nvPr/>
        </p:nvSpPr>
        <p:spPr>
          <a:xfrm>
            <a:off x="5310187" y="11898924"/>
            <a:ext cx="4950139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 of America”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банки прогнозларига кўра, 2026 йилда миснинг ўртача нархи </a:t>
            </a:r>
            <a:r>
              <a:rPr lang="uz-Cyrl-U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11 313 долл.т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ни, 2027 йилда эса </a:t>
            </a:r>
            <a:r>
              <a:rPr lang="uz-Cyrl-U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13 501 долл.т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ташкил этиши кутилмоқда.</a:t>
            </a:r>
            <a:endParaRPr lang="ru-RU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книга, черно-белый, канцтовары&#10;&#10;Автоматически созданное описание">
            <a:extLst>
              <a:ext uri="{FF2B5EF4-FFF2-40B4-BE49-F238E27FC236}">
                <a16:creationId xmlns="" xmlns:a16="http://schemas.microsoft.com/office/drawing/2014/main" id="{ACD6F044-510A-43C8-9F8D-C9397C711D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2" b="5337"/>
          <a:stretch/>
        </p:blipFill>
        <p:spPr>
          <a:xfrm>
            <a:off x="2380" y="4151"/>
            <a:ext cx="10691813" cy="54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стальной, Алюминий, в помещении, расположенные в ряд&#10;&#10;Автоматически созданное описание">
            <a:extLst>
              <a:ext uri="{FF2B5EF4-FFF2-40B4-BE49-F238E27FC236}">
                <a16:creationId xmlns="" xmlns:a16="http://schemas.microsoft.com/office/drawing/2014/main" id="{D616561E-8B14-45DC-9966-D26E6A61F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>
          <a:xfrm>
            <a:off x="-1" y="-8866"/>
            <a:ext cx="10691813" cy="151282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876CE7-9812-457B-BF53-26AE535AF0D5}"/>
              </a:ext>
            </a:extLst>
          </p:cNvPr>
          <p:cNvSpPr/>
          <p:nvPr/>
        </p:nvSpPr>
        <p:spPr>
          <a:xfrm>
            <a:off x="-17861" y="0"/>
            <a:ext cx="10727532" cy="1512821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8D386089-2662-480A-B46F-761B9A07E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167487"/>
              </p:ext>
            </p:extLst>
          </p:nvPr>
        </p:nvGraphicFramePr>
        <p:xfrm>
          <a:off x="5433018" y="8717192"/>
          <a:ext cx="4955457" cy="241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11B280DE-6FA0-4203-A546-29C3FC717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809680"/>
              </p:ext>
            </p:extLst>
          </p:nvPr>
        </p:nvGraphicFramePr>
        <p:xfrm>
          <a:off x="5516102" y="1186596"/>
          <a:ext cx="4812369" cy="24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4CD7F64-E4B3-4732-A1F7-5C401F878249}"/>
              </a:ext>
            </a:extLst>
          </p:cNvPr>
          <p:cNvSpPr txBox="1"/>
          <p:nvPr/>
        </p:nvSpPr>
        <p:spPr>
          <a:xfrm>
            <a:off x="305416" y="1424419"/>
            <a:ext cx="4854744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Рух </a:t>
            </a:r>
            <a:r>
              <a:rPr lang="uz-Latn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“LME” (Лондон)</a:t>
            </a:r>
            <a:r>
              <a:rPr lang="uz-Cyrl-UZ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 </a:t>
            </a:r>
            <a:r>
              <a:rPr lang="ru-RU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548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ташкил этиб, ўтган ҳафтага нисбатан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1,4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бошига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+0,6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</a:t>
            </a:r>
            <a:r>
              <a:rPr lang="uz-Cyrl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ил 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</a:t>
            </a:r>
            <a:r>
              <a:rPr lang="uz-Cyrl-UZ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14,3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</a:t>
            </a:r>
            <a:r>
              <a:rPr lang="uz-Cyrl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йилнинг 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30,5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			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3ADECAFF-9D04-4B9B-B4F8-3735650579E2}"/>
              </a:ext>
            </a:extLst>
          </p:cNvPr>
          <p:cNvSpPr/>
          <p:nvPr/>
        </p:nvSpPr>
        <p:spPr>
          <a:xfrm>
            <a:off x="367242" y="35775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EE844B">
                  <a:tint val="66000"/>
                  <a:satMod val="160000"/>
                </a:srgbClr>
              </a:gs>
              <a:gs pos="50000">
                <a:srgbClr val="EE844B">
                  <a:tint val="44500"/>
                  <a:satMod val="160000"/>
                </a:srgbClr>
              </a:gs>
              <a:gs pos="100000">
                <a:srgbClr val="EE844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5FC840D-B5ED-4935-B84B-13051394719F}"/>
              </a:ext>
            </a:extLst>
          </p:cNvPr>
          <p:cNvSpPr txBox="1"/>
          <p:nvPr/>
        </p:nvSpPr>
        <p:spPr>
          <a:xfrm>
            <a:off x="367242" y="344979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-ExtraBold"/>
              </a:rPr>
              <a:t>Рух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622764F-2E33-4C41-BC4E-6DB877826EA7}"/>
              </a:ext>
            </a:extLst>
          </p:cNvPr>
          <p:cNvSpPr txBox="1"/>
          <p:nvPr/>
        </p:nvSpPr>
        <p:spPr>
          <a:xfrm>
            <a:off x="367241" y="4598653"/>
            <a:ext cx="5159305" cy="155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736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Хитойда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рух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захира ҳажмининг ортиши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ҳамда қурилиш ва инфратузилма соҳаларида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ушбу металлга бўлган талабнинг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мавсумий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пасайиши натижасида нархлар тушган.</a:t>
            </a:r>
            <a:endParaRPr lang="uz-Cyrl-UZ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45E254-4A98-4961-A924-8C9C22E783AD}"/>
              </a:ext>
            </a:extLst>
          </p:cNvPr>
          <p:cNvSpPr txBox="1"/>
          <p:nvPr/>
        </p:nvSpPr>
        <p:spPr>
          <a:xfrm>
            <a:off x="5526546" y="4504363"/>
            <a:ext cx="4950139" cy="21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Прогноз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kern="1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BofA</a:t>
            </a:r>
            <a: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i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 </a:t>
            </a:r>
            <a:r>
              <a:rPr lang="en-US" i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i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</a:t>
            </a:r>
            <a:r>
              <a:rPr lang="uz-Cyrl-UZ" i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i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маълумотларига кўра, 2026 йилнинг </a:t>
            </a:r>
            <a: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uz-Cyrl-UZ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чорагида рухнинг ўртача нархи </a:t>
            </a:r>
            <a: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b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z-Cyrl-UZ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 долл.т</a:t>
            </a:r>
            <a:r>
              <a:rPr lang="uz-Cyrl-UZ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</a:t>
            </a:r>
            <a:r>
              <a:rPr lang="en-US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uz-Cyrl-UZ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чорагида </a:t>
            </a:r>
            <a:r>
              <a:rPr lang="uz-Cyrl-UZ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2 750 долл.т</a:t>
            </a:r>
            <a:r>
              <a:rPr lang="uz-Cyrl-UZ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ташкил этиб, 2027 йилда ўртача </a:t>
            </a:r>
            <a: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z-Cyrl-UZ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b="1" kern="1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2500 </a:t>
            </a:r>
            <a:r>
              <a:rPr lang="uz-Cyrl-UZ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долл.т</a:t>
            </a:r>
            <a:r>
              <a:rPr lang="uz-Cyrl-UZ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ташкил этиши прогноз қилинмоқда.</a:t>
            </a:r>
            <a:endParaRPr lang="ru-RU" dirty="0">
              <a:highlight>
                <a:srgbClr val="FFFF00"/>
              </a:highlight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="" xmlns:a16="http://schemas.microsoft.com/office/drawing/2014/main" id="{57FC8E43-715D-4E14-830B-7B3F1A06DE9B}"/>
              </a:ext>
            </a:extLst>
          </p:cNvPr>
          <p:cNvSpPr/>
          <p:nvPr/>
        </p:nvSpPr>
        <p:spPr>
          <a:xfrm>
            <a:off x="367242" y="778705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F3A7297-4C41-4CAE-9720-8E4CFBC00548}"/>
              </a:ext>
            </a:extLst>
          </p:cNvPr>
          <p:cNvSpPr txBox="1"/>
          <p:nvPr/>
        </p:nvSpPr>
        <p:spPr>
          <a:xfrm>
            <a:off x="367242" y="7787051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Geometria-ExtraBold"/>
              </a:rPr>
              <a:t>Литий</a:t>
            </a:r>
            <a:endParaRPr lang="uz-Latn-UZ" sz="2000" i="1" dirty="0">
              <a:latin typeface="Geometria-Extra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B70723D-7BC0-4BFD-B548-D8F756D62840}"/>
              </a:ext>
            </a:extLst>
          </p:cNvPr>
          <p:cNvSpPr txBox="1"/>
          <p:nvPr/>
        </p:nvSpPr>
        <p:spPr>
          <a:xfrm>
            <a:off x="374861" y="11924114"/>
            <a:ext cx="47552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Хитойнинг айрим литий корхоналари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фаолиятини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 тухтатиши фонида, ишлаб чиқариш харажатлари ҳамда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хом ашё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маҳсулотлари нархининг ошиши  натижасида ушбу металл нархлари кўтарилган.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5FBEBE-BAAC-4059-9B1E-CEDC5004661E}"/>
              </a:ext>
            </a:extLst>
          </p:cNvPr>
          <p:cNvSpPr txBox="1"/>
          <p:nvPr/>
        </p:nvSpPr>
        <p:spPr>
          <a:xfrm>
            <a:off x="5489766" y="11914849"/>
            <a:ext cx="4807383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“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Sina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Finance”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прогнозларига кўра, 2026 йилда литийнинг ўртача нархи </a:t>
            </a:r>
            <a: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28 600  долл.т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га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етиши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кутилмоқда.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DD0A414F-9C68-4A93-852D-C152AF7F6068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219F192-8F77-4E0F-85B1-4893C4CE1839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dirty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A0FC370E-9FA8-44CA-8A0A-40BE84C1F216}"/>
              </a:ext>
            </a:extLst>
          </p:cNvPr>
          <p:cNvCxnSpPr>
            <a:cxnSpLocks/>
          </p:cNvCxnSpPr>
          <p:nvPr/>
        </p:nvCxnSpPr>
        <p:spPr>
          <a:xfrm>
            <a:off x="5311419" y="9017154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B5CD00BF-98BA-4717-BF58-AEA5F03E75D2}"/>
              </a:ext>
            </a:extLst>
          </p:cNvPr>
          <p:cNvCxnSpPr>
            <a:cxnSpLocks/>
          </p:cNvCxnSpPr>
          <p:nvPr/>
        </p:nvCxnSpPr>
        <p:spPr>
          <a:xfrm>
            <a:off x="5308685" y="12206106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F616A906-18A3-4DCE-85D9-44C5B5C396B8}"/>
              </a:ext>
            </a:extLst>
          </p:cNvPr>
          <p:cNvCxnSpPr>
            <a:cxnSpLocks/>
          </p:cNvCxnSpPr>
          <p:nvPr/>
        </p:nvCxnSpPr>
        <p:spPr>
          <a:xfrm>
            <a:off x="5311419" y="4698635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A325AD10-48C0-4204-8A49-776D5AF47B22}"/>
              </a:ext>
            </a:extLst>
          </p:cNvPr>
          <p:cNvCxnSpPr>
            <a:cxnSpLocks/>
          </p:cNvCxnSpPr>
          <p:nvPr/>
        </p:nvCxnSpPr>
        <p:spPr>
          <a:xfrm>
            <a:off x="5311419" y="1794434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AFB8C4-22A9-42BB-9221-ACACC016D20E}"/>
              </a:ext>
            </a:extLst>
          </p:cNvPr>
          <p:cNvSpPr txBox="1"/>
          <p:nvPr/>
        </p:nvSpPr>
        <p:spPr>
          <a:xfrm>
            <a:off x="305416" y="8866758"/>
            <a:ext cx="4854744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Литий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“TRADING ECONOMICS”</a:t>
            </a:r>
            <a: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июль </a:t>
            </a:r>
            <a:r>
              <a:rPr lang="ru-RU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449,2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ташкил </a:t>
            </a:r>
            <a:r>
              <a:rPr lang="uz-Cyrl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қилиб, ўтган ҳафтага нисбатан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+0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,7%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uz-Cyrl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 бошига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-4,4%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</a:t>
            </a:r>
            <a:r>
              <a:rPr lang="uz-Cyrl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32,8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ўтган</a:t>
            </a:r>
            <a:r>
              <a:rPr lang="uz-Cyrl-UZ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йилнинг 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163,1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CC0D39-A913-AC6A-3AF5-D159FD7E01D1}"/>
              </a:ext>
            </a:extLst>
          </p:cNvPr>
          <p:cNvSpPr txBox="1"/>
          <p:nvPr/>
        </p:nvSpPr>
        <p:spPr>
          <a:xfrm>
            <a:off x="9498750" y="14490547"/>
            <a:ext cx="798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5A5A59"/>
                </a:solidFill>
                <a:latin typeface="Geometria-ExtraBold"/>
              </a:rPr>
              <a:t>2</a:t>
            </a:r>
            <a:endParaRPr lang="ru-RU" sz="2400" dirty="0">
              <a:solidFill>
                <a:srgbClr val="5A5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тальной, Алюминий, в помещении, расположенные в ряд&#10;&#10;Автоматически созданное описание">
            <a:extLst>
              <a:ext uri="{FF2B5EF4-FFF2-40B4-BE49-F238E27FC236}">
                <a16:creationId xmlns="" xmlns:a16="http://schemas.microsoft.com/office/drawing/2014/main" id="{E0B0247E-5A4F-A12A-852F-6BA8C3829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>
          <a:xfrm>
            <a:off x="-1" y="-8866"/>
            <a:ext cx="10691813" cy="1511935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D15FD01-9BFA-A18D-EC65-0CAFEF0D2A90}"/>
              </a:ext>
            </a:extLst>
          </p:cNvPr>
          <p:cNvSpPr/>
          <p:nvPr/>
        </p:nvSpPr>
        <p:spPr>
          <a:xfrm>
            <a:off x="-26193" y="-39542"/>
            <a:ext cx="10727532" cy="1519843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876CE7-9812-457B-BF53-26AE535AF0D5}"/>
              </a:ext>
            </a:extLst>
          </p:cNvPr>
          <p:cNvSpPr/>
          <p:nvPr/>
        </p:nvSpPr>
        <p:spPr>
          <a:xfrm>
            <a:off x="16415" y="-87947"/>
            <a:ext cx="10727532" cy="1519843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11B280DE-6FA0-4203-A546-29C3FC717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211291"/>
              </p:ext>
            </p:extLst>
          </p:nvPr>
        </p:nvGraphicFramePr>
        <p:xfrm>
          <a:off x="5483774" y="1222476"/>
          <a:ext cx="4812369" cy="244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4CD7F64-E4B3-4732-A1F7-5C401F878249}"/>
              </a:ext>
            </a:extLst>
          </p:cNvPr>
          <p:cNvSpPr txBox="1"/>
          <p:nvPr/>
        </p:nvSpPr>
        <p:spPr>
          <a:xfrm>
            <a:off x="286366" y="1357034"/>
            <a:ext cx="4759187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Алюминий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“LME” (Лондон)</a:t>
            </a:r>
            <a:r>
              <a:rPr lang="uz-Cyrl-U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z-Cyrl-U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 </a:t>
            </a:r>
            <a:r>
              <a:rPr lang="ru-RU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152 </a:t>
            </a:r>
            <a:r>
              <a:rPr lang="uz-Latn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</a:t>
            </a:r>
            <a:r>
              <a:rPr lang="uz-Cyrl-UZ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ташкил қилиб,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ҳафтага нисбатан</a:t>
            </a:r>
            <a:r>
              <a:rPr lang="uz-Cyrl-UZ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-0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,1%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 </a:t>
            </a:r>
            <a:r>
              <a:rPr lang="uz-Cyrl-UZ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2,6%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5,6%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йилнинг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21,1%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3ADECAFF-9D04-4B9B-B4F8-3735650579E2}"/>
              </a:ext>
            </a:extLst>
          </p:cNvPr>
          <p:cNvSpPr/>
          <p:nvPr/>
        </p:nvSpPr>
        <p:spPr>
          <a:xfrm>
            <a:off x="367242" y="35775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EE844B">
                  <a:tint val="66000"/>
                  <a:satMod val="160000"/>
                </a:srgbClr>
              </a:gs>
              <a:gs pos="50000">
                <a:srgbClr val="EE844B">
                  <a:tint val="44500"/>
                  <a:satMod val="160000"/>
                </a:srgbClr>
              </a:gs>
              <a:gs pos="100000">
                <a:srgbClr val="EE844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5FC840D-B5ED-4935-B84B-13051394719F}"/>
              </a:ext>
            </a:extLst>
          </p:cNvPr>
          <p:cNvSpPr txBox="1"/>
          <p:nvPr/>
        </p:nvSpPr>
        <p:spPr>
          <a:xfrm>
            <a:off x="367242" y="344979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-ExtraBold"/>
              </a:rPr>
              <a:t>Алюминий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622764F-2E33-4C41-BC4E-6DB877826EA7}"/>
              </a:ext>
            </a:extLst>
          </p:cNvPr>
          <p:cNvSpPr txBox="1"/>
          <p:nvPr/>
        </p:nvSpPr>
        <p:spPr>
          <a:xfrm>
            <a:off x="305438" y="4277599"/>
            <a:ext cx="5230088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736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</a:t>
            </a:r>
            <a:r>
              <a:rPr lang="uz-Cyrl-UZ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Хитойда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алюминий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қуймалари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захираларининг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камайиши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фонида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ҳамда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экструзия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корхоналари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алюминий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қуймаларига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талабнинг</a:t>
            </a:r>
            <a:r>
              <a:rPr lang="ru-RU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ошиши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натижасида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нархлар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нисбатан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kern="11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кўтарилган</a:t>
            </a:r>
            <a:r>
              <a:rPr lang="ru-RU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.</a:t>
            </a:r>
            <a:endParaRPr lang="ru-RU" kern="1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45E254-4A98-4961-A924-8C9C22E783AD}"/>
              </a:ext>
            </a:extLst>
          </p:cNvPr>
          <p:cNvSpPr txBox="1"/>
          <p:nvPr/>
        </p:nvSpPr>
        <p:spPr>
          <a:xfrm>
            <a:off x="5539800" y="4286784"/>
            <a:ext cx="4944178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Прогноз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b="1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“Morgan Stanley” </a:t>
            </a:r>
            <a:r>
              <a:rPr lang="uz-Cyrl-UZ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прогнозларига</a:t>
            </a:r>
            <a:r>
              <a:rPr lang="uz-Cyrl-UZ" b="1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кўра,</a:t>
            </a:r>
            <a:r>
              <a:rPr lang="uz-Cyrl-UZ" b="1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  <a:r>
              <a:rPr lang="uz-Cyrl-UZ" b="1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йилда алюминийнинг ўртача нархи </a:t>
            </a:r>
            <a:r>
              <a:rPr lang="en-US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z-Cyrl-UZ" b="1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z-Cyrl-UZ" b="1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долл. т</a:t>
            </a:r>
            <a:r>
              <a:rPr lang="uz-Cyrl-UZ" kern="1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ташкил этиши кутилмоқда.</a:t>
            </a:r>
            <a:endParaRPr lang="uz-Cyrl-UZ" kern="1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="" xmlns:a16="http://schemas.microsoft.com/office/drawing/2014/main" id="{57FC8E43-715D-4E14-830B-7B3F1A06DE9B}"/>
              </a:ext>
            </a:extLst>
          </p:cNvPr>
          <p:cNvSpPr/>
          <p:nvPr/>
        </p:nvSpPr>
        <p:spPr>
          <a:xfrm>
            <a:off x="367242" y="778705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F3A7297-4C41-4CAE-9720-8E4CFBC00548}"/>
              </a:ext>
            </a:extLst>
          </p:cNvPr>
          <p:cNvSpPr txBox="1"/>
          <p:nvPr/>
        </p:nvSpPr>
        <p:spPr>
          <a:xfrm>
            <a:off x="367242" y="7774279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Geometria-ExtraBold"/>
              </a:rPr>
              <a:t>Кобалт</a:t>
            </a:r>
            <a:endParaRPr lang="uz-Latn-UZ" sz="2000" i="1" dirty="0">
              <a:latin typeface="Geometria-Extra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B70723D-7BC0-4BFD-B548-D8F756D62840}"/>
              </a:ext>
            </a:extLst>
          </p:cNvPr>
          <p:cNvSpPr txBox="1"/>
          <p:nvPr/>
        </p:nvSpPr>
        <p:spPr>
          <a:xfrm>
            <a:off x="367243" y="11503875"/>
            <a:ext cx="4739140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Электромобиль саноатида кобалтга бўлган талаб ортиши ҳамда Конго Демократик Республикаси  томонидан ушбу металл экспортига чеклов жорий этгани фонида нархлар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кўтарилган.</a:t>
            </a:r>
            <a:endParaRPr lang="uz-Cyrl-U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5FBEBE-BAAC-4059-9B1E-CEDC5004661E}"/>
              </a:ext>
            </a:extLst>
          </p:cNvPr>
          <p:cNvSpPr txBox="1"/>
          <p:nvPr/>
        </p:nvSpPr>
        <p:spPr>
          <a:xfrm>
            <a:off x="5516454" y="11503875"/>
            <a:ext cx="4949788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“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SunSirs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прогнозларига кўра, 2026 йилда кобалтнинг ўртача нархи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50 100 долл. т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ни ташкил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этиши кутилмоқда.</a:t>
            </a:r>
            <a:endParaRPr lang="ru-RU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DD0A414F-9C68-4A93-852D-C152AF7F6068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219F192-8F77-4E0F-85B1-4893C4CE1839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dirty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A0FC370E-9FA8-44CA-8A0A-40BE84C1F216}"/>
              </a:ext>
            </a:extLst>
          </p:cNvPr>
          <p:cNvCxnSpPr>
            <a:cxnSpLocks/>
          </p:cNvCxnSpPr>
          <p:nvPr/>
        </p:nvCxnSpPr>
        <p:spPr>
          <a:xfrm flipH="1">
            <a:off x="5290883" y="8580033"/>
            <a:ext cx="20536" cy="1773642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B5CD00BF-98BA-4717-BF58-AEA5F03E75D2}"/>
              </a:ext>
            </a:extLst>
          </p:cNvPr>
          <p:cNvCxnSpPr>
            <a:cxnSpLocks/>
          </p:cNvCxnSpPr>
          <p:nvPr/>
        </p:nvCxnSpPr>
        <p:spPr>
          <a:xfrm>
            <a:off x="5290883" y="11590520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F616A906-18A3-4DCE-85D9-44C5B5C396B8}"/>
              </a:ext>
            </a:extLst>
          </p:cNvPr>
          <p:cNvCxnSpPr>
            <a:cxnSpLocks/>
          </p:cNvCxnSpPr>
          <p:nvPr/>
        </p:nvCxnSpPr>
        <p:spPr>
          <a:xfrm>
            <a:off x="5305425" y="4133850"/>
            <a:ext cx="2701" cy="178056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A325AD10-48C0-4204-8A49-776D5AF47B22}"/>
              </a:ext>
            </a:extLst>
          </p:cNvPr>
          <p:cNvCxnSpPr>
            <a:cxnSpLocks/>
          </p:cNvCxnSpPr>
          <p:nvPr/>
        </p:nvCxnSpPr>
        <p:spPr>
          <a:xfrm>
            <a:off x="5308680" y="1585448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AFB8C4-22A9-42BB-9221-ACACC016D20E}"/>
              </a:ext>
            </a:extLst>
          </p:cNvPr>
          <p:cNvSpPr txBox="1"/>
          <p:nvPr/>
        </p:nvSpPr>
        <p:spPr>
          <a:xfrm>
            <a:off x="286366" y="8724778"/>
            <a:ext cx="4854744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Кобалт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“LME” (Лондон)</a:t>
            </a:r>
            <a:r>
              <a:rPr lang="uz-Cyrl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uz-Cyrl-UZ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олатига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55 385</a:t>
            </a:r>
            <a:r>
              <a:rPr lang="uz-Cyrl-UZ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Latn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т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ташкил қилиб, ўтган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ҳафтага нисбатан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ўзгармаган, ой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 нисбатан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+0,05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л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</a:rPr>
              <a:t>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+5,7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ўтган йилнинг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+71,0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29D7CB-FB9A-0FB2-FEA7-410A5144DADE}"/>
              </a:ext>
            </a:extLst>
          </p:cNvPr>
          <p:cNvSpPr txBox="1"/>
          <p:nvPr/>
        </p:nvSpPr>
        <p:spPr>
          <a:xfrm>
            <a:off x="9498750" y="14490547"/>
            <a:ext cx="798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5A5A59"/>
                </a:solidFill>
                <a:latin typeface="Geometria-ExtraBold"/>
              </a:rPr>
              <a:t>3</a:t>
            </a:r>
            <a:endParaRPr lang="ru-RU" sz="2400" dirty="0">
              <a:solidFill>
                <a:srgbClr val="5A5A59"/>
              </a:solidFill>
            </a:endParaRPr>
          </a:p>
        </p:txBody>
      </p:sp>
      <p:graphicFrame>
        <p:nvGraphicFramePr>
          <p:cNvPr id="26" name="Chart 38">
            <a:extLst>
              <a:ext uri="{FF2B5EF4-FFF2-40B4-BE49-F238E27FC236}">
                <a16:creationId xmlns="" xmlns:a16="http://schemas.microsoft.com/office/drawing/2014/main" id="{4693F324-56D4-43ED-A8B5-6D6C1440B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518897"/>
              </p:ext>
            </p:extLst>
          </p:nvPr>
        </p:nvGraphicFramePr>
        <p:xfrm>
          <a:off x="5530166" y="8334375"/>
          <a:ext cx="4936076" cy="2525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104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альной, Алюминий, в помещении, расположенные в ряд&#10;&#10;Автоматически созданное описание">
            <a:extLst>
              <a:ext uri="{FF2B5EF4-FFF2-40B4-BE49-F238E27FC236}">
                <a16:creationId xmlns="" xmlns:a16="http://schemas.microsoft.com/office/drawing/2014/main" id="{A8C8961B-9A57-F553-F6AF-FF4690691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>
          <a:xfrm>
            <a:off x="-1" y="-8866"/>
            <a:ext cx="10691813" cy="151193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A6E1C4-7EDB-1E22-5FB6-38B5AF80F953}"/>
              </a:ext>
            </a:extLst>
          </p:cNvPr>
          <p:cNvSpPr/>
          <p:nvPr/>
        </p:nvSpPr>
        <p:spPr>
          <a:xfrm>
            <a:off x="-26193" y="-39542"/>
            <a:ext cx="10727532" cy="1519843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876CE7-9812-457B-BF53-26AE535AF0D5}"/>
              </a:ext>
            </a:extLst>
          </p:cNvPr>
          <p:cNvSpPr/>
          <p:nvPr/>
        </p:nvSpPr>
        <p:spPr>
          <a:xfrm>
            <a:off x="-26193" y="392550"/>
            <a:ext cx="10727532" cy="1519843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 smtClean="0"/>
              <a:t> 	</a:t>
            </a:r>
            <a:endParaRPr lang="ru-RU" dirty="0"/>
          </a:p>
        </p:txBody>
      </p:sp>
      <p:graphicFrame>
        <p:nvGraphicFramePr>
          <p:cNvPr id="29" name="Chart 38">
            <a:extLst>
              <a:ext uri="{FF2B5EF4-FFF2-40B4-BE49-F238E27FC236}">
                <a16:creationId xmlns="" xmlns:a16="http://schemas.microsoft.com/office/drawing/2014/main" id="{4693F324-56D4-43ED-A8B5-6D6C1440B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33116"/>
              </p:ext>
            </p:extLst>
          </p:nvPr>
        </p:nvGraphicFramePr>
        <p:xfrm>
          <a:off x="5442405" y="8446285"/>
          <a:ext cx="4948917" cy="203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11B280DE-6FA0-4203-A546-29C3FC717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513070"/>
              </p:ext>
            </p:extLst>
          </p:nvPr>
        </p:nvGraphicFramePr>
        <p:xfrm>
          <a:off x="5504962" y="1653539"/>
          <a:ext cx="4812369" cy="223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4CD7F64-E4B3-4732-A1F7-5C401F878249}"/>
              </a:ext>
            </a:extLst>
          </p:cNvPr>
          <p:cNvSpPr txBox="1"/>
          <p:nvPr/>
        </p:nvSpPr>
        <p:spPr>
          <a:xfrm>
            <a:off x="305416" y="1564119"/>
            <a:ext cx="4854744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Никель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“LME” (</a:t>
            </a:r>
            <a:r>
              <a:rPr lang="uz-Latn-UZ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Лондон)</a:t>
            </a:r>
            <a:r>
              <a:rPr lang="uz-Cyrl-UZ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июль </a:t>
            </a:r>
            <a:r>
              <a:rPr lang="uz-Cyrl-UZ" noProof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 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675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Latn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т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ташкил қилиб, ўтган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ҳафтага нисбатан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1,7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 бошига </a:t>
            </a:r>
            <a:b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+3,1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йил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</a:rPr>
              <a:t>бошига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-1,7%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йилнинг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мос 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+11,5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3ADECAFF-9D04-4B9B-B4F8-3735650579E2}"/>
              </a:ext>
            </a:extLst>
          </p:cNvPr>
          <p:cNvSpPr/>
          <p:nvPr/>
        </p:nvSpPr>
        <p:spPr>
          <a:xfrm>
            <a:off x="367242" y="35775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EE844B">
                  <a:tint val="66000"/>
                  <a:satMod val="160000"/>
                </a:srgbClr>
              </a:gs>
              <a:gs pos="50000">
                <a:srgbClr val="EE844B">
                  <a:tint val="44500"/>
                  <a:satMod val="160000"/>
                </a:srgbClr>
              </a:gs>
              <a:gs pos="100000">
                <a:srgbClr val="EE844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5FC840D-B5ED-4935-B84B-13051394719F}"/>
              </a:ext>
            </a:extLst>
          </p:cNvPr>
          <p:cNvSpPr txBox="1"/>
          <p:nvPr/>
        </p:nvSpPr>
        <p:spPr>
          <a:xfrm>
            <a:off x="367242" y="344979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-ExtraBold"/>
              </a:rPr>
              <a:t>Никель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622764F-2E33-4C41-BC4E-6DB877826EA7}"/>
              </a:ext>
            </a:extLst>
          </p:cNvPr>
          <p:cNvSpPr txBox="1"/>
          <p:nvPr/>
        </p:nvSpPr>
        <p:spPr>
          <a:xfrm>
            <a:off x="364284" y="4735726"/>
            <a:ext cx="4755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z-Cyrl-UZ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Изоҳ: </a:t>
            </a:r>
            <a:r>
              <a:rPr lang="uz-Cyrl-UZ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Аккумулятор </a:t>
            </a:r>
            <a:r>
              <a:rPr lang="uz-Cyrl-UZ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материаллари ва электромобиллар ишлаб </a:t>
            </a:r>
            <a:r>
              <a:rPr lang="uz-Cyrl-UZ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чиқаришда никелга </a:t>
            </a:r>
            <a:r>
              <a:rPr lang="uz-Cyrl-UZ" kern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бўлган талабнинг </a:t>
            </a:r>
            <a:r>
              <a:rPr lang="uz-Cyrl-UZ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ўсиши натижасида нархлар </a:t>
            </a:r>
            <a:r>
              <a:rPr lang="uz-Cyrl-UZ" kern="11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/>
              </a:rPr>
              <a:t>кўтарилган.</a:t>
            </a:r>
            <a:endParaRPr lang="uz-Cyrl-UZ" kern="11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45E254-4A98-4961-A924-8C9C22E783AD}"/>
              </a:ext>
            </a:extLst>
          </p:cNvPr>
          <p:cNvSpPr txBox="1"/>
          <p:nvPr/>
        </p:nvSpPr>
        <p:spPr>
          <a:xfrm>
            <a:off x="5581089" y="4734150"/>
            <a:ext cx="4812369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Прогноз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002060"/>
                </a:solidFill>
                <a:latin typeface="Geometria-ExtraBold"/>
                <a:sym typeface="Wingdings" panose="05000000000000000000" pitchFamily="2" charset="2"/>
              </a:rPr>
              <a:t> </a:t>
            </a:r>
            <a:r>
              <a:rPr lang="en-US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altLang="ru-RU" b="1" dirty="0" err="1">
                <a:latin typeface="Cambria" panose="02040503050406030204" pitchFamily="18" charset="0"/>
                <a:ea typeface="Cambria" panose="02040503050406030204" pitchFamily="18" charset="0"/>
              </a:rPr>
              <a:t>BofA</a:t>
            </a:r>
            <a:r>
              <a:rPr lang="en-US" altLang="ru-RU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uz-Cyrl-UZ" altLang="ru-RU" dirty="0">
                <a:latin typeface="Cambria" panose="02040503050406030204" pitchFamily="18" charset="0"/>
                <a:ea typeface="Cambria" panose="02040503050406030204" pitchFamily="18" charset="0"/>
              </a:rPr>
              <a:t>маълумотларига кўра, 2026 йилда никелнинг ўртача нархи </a:t>
            </a:r>
            <a:r>
              <a:rPr lang="uz-Cyrl-UZ" altLang="ru-RU" b="1" dirty="0">
                <a:latin typeface="Cambria" panose="02040503050406030204" pitchFamily="18" charset="0"/>
                <a:ea typeface="Cambria" panose="02040503050406030204" pitchFamily="18" charset="0"/>
              </a:rPr>
              <a:t>15 600 долл.т</a:t>
            </a:r>
            <a:r>
              <a:rPr lang="uz-Cyrl-UZ" altLang="ru-RU" dirty="0">
                <a:latin typeface="Cambria" panose="02040503050406030204" pitchFamily="18" charset="0"/>
                <a:ea typeface="Cambria" panose="02040503050406030204" pitchFamily="18" charset="0"/>
              </a:rPr>
              <a:t>ни, 2027 йилда эса </a:t>
            </a:r>
            <a:r>
              <a:rPr lang="uz-Cyrl-UZ" alt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z-Cyrl-UZ" alt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z-Cyrl-UZ" alt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uz-Cyrl-UZ" altLang="ru-RU" b="1" dirty="0">
                <a:latin typeface="Cambria" panose="02040503050406030204" pitchFamily="18" charset="0"/>
                <a:ea typeface="Cambria" panose="02040503050406030204" pitchFamily="18" charset="0"/>
              </a:rPr>
              <a:t>500 долл.т</a:t>
            </a:r>
            <a:r>
              <a:rPr lang="uz-Cyrl-UZ" altLang="ru-RU" dirty="0">
                <a:latin typeface="Cambria" panose="02040503050406030204" pitchFamily="18" charset="0"/>
                <a:ea typeface="Cambria" panose="02040503050406030204" pitchFamily="18" charset="0"/>
              </a:rPr>
              <a:t>ни ташкил этиши прогноз қилинмоқда</a:t>
            </a:r>
            <a:r>
              <a:rPr lang="uz-Cyrl-UZ" alt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z-Cyrl-UZ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="" xmlns:a16="http://schemas.microsoft.com/office/drawing/2014/main" id="{57FC8E43-715D-4E14-830B-7B3F1A06DE9B}"/>
              </a:ext>
            </a:extLst>
          </p:cNvPr>
          <p:cNvSpPr/>
          <p:nvPr/>
        </p:nvSpPr>
        <p:spPr>
          <a:xfrm>
            <a:off x="367242" y="778705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F3A7297-4C41-4CAE-9720-8E4CFBC00548}"/>
              </a:ext>
            </a:extLst>
          </p:cNvPr>
          <p:cNvSpPr txBox="1"/>
          <p:nvPr/>
        </p:nvSpPr>
        <p:spPr>
          <a:xfrm>
            <a:off x="367242" y="7774279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sz="2000" b="1" dirty="0">
                <a:latin typeface="Geometria-ExtraBold"/>
              </a:rPr>
              <a:t>Молибден</a:t>
            </a:r>
            <a:endParaRPr lang="uz-Latn-UZ" sz="2000" i="1" dirty="0">
              <a:latin typeface="Geometria-ExtraBold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B70723D-7BC0-4BFD-B548-D8F756D62840}"/>
              </a:ext>
            </a:extLst>
          </p:cNvPr>
          <p:cNvSpPr txBox="1"/>
          <p:nvPr/>
        </p:nvSpPr>
        <p:spPr>
          <a:xfrm>
            <a:off x="286824" y="11495534"/>
            <a:ext cx="4858142" cy="155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</a:t>
            </a:r>
            <a:r>
              <a:rPr lang="uz-Cyrl-UZ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Хитойда молибден концентрати нархининг ўсиши ҳамда пўлат ишлаб чиқарувчи корхоналар томонидан молибденга бўлган талабнинг ортиши натижасида молибден нархлари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кўтарилган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.</a:t>
            </a:r>
            <a:endParaRPr lang="uz-Cyrl-UZ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95FBEBE-BAAC-4059-9B1E-CEDC5004661E}"/>
              </a:ext>
            </a:extLst>
          </p:cNvPr>
          <p:cNvSpPr txBox="1"/>
          <p:nvPr/>
        </p:nvSpPr>
        <p:spPr>
          <a:xfrm>
            <a:off x="5369349" y="11495534"/>
            <a:ext cx="5021973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ru-RU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“Т</a:t>
            </a:r>
            <a:r>
              <a:rPr lang="uz-Latn-UZ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rading economics”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прогнозларига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кўра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2026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йил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сўнгида</a:t>
            </a:r>
            <a:r>
              <a:rPr lang="ru-RU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молибденнинг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ўртача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нархи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78 000 </a:t>
            </a:r>
            <a:r>
              <a:rPr lang="ru-RU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долл.т</a:t>
            </a:r>
            <a:r>
              <a:rPr lang="ru-RU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ташкил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этиши</a:t>
            </a:r>
            <a:r>
              <a:rPr lang="ru-RU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кутилмоқда</a:t>
            </a: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.</a:t>
            </a:r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DD0A414F-9C68-4A93-852D-C152AF7F6068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219F192-8F77-4E0F-85B1-4893C4CE1839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dirty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A0FC370E-9FA8-44CA-8A0A-40BE84C1F216}"/>
              </a:ext>
            </a:extLst>
          </p:cNvPr>
          <p:cNvCxnSpPr>
            <a:cxnSpLocks/>
          </p:cNvCxnSpPr>
          <p:nvPr/>
        </p:nvCxnSpPr>
        <p:spPr>
          <a:xfrm>
            <a:off x="5311418" y="8823249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B5CD00BF-98BA-4717-BF58-AEA5F03E75D2}"/>
              </a:ext>
            </a:extLst>
          </p:cNvPr>
          <p:cNvCxnSpPr>
            <a:cxnSpLocks/>
          </p:cNvCxnSpPr>
          <p:nvPr/>
        </p:nvCxnSpPr>
        <p:spPr>
          <a:xfrm>
            <a:off x="5311419" y="11907854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F616A906-18A3-4DCE-85D9-44C5B5C396B8}"/>
              </a:ext>
            </a:extLst>
          </p:cNvPr>
          <p:cNvCxnSpPr>
            <a:cxnSpLocks/>
          </p:cNvCxnSpPr>
          <p:nvPr/>
        </p:nvCxnSpPr>
        <p:spPr>
          <a:xfrm>
            <a:off x="5311419" y="4592651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A325AD10-48C0-4204-8A49-776D5AF47B22}"/>
              </a:ext>
            </a:extLst>
          </p:cNvPr>
          <p:cNvCxnSpPr>
            <a:cxnSpLocks/>
          </p:cNvCxnSpPr>
          <p:nvPr/>
        </p:nvCxnSpPr>
        <p:spPr>
          <a:xfrm>
            <a:off x="5311419" y="1934134"/>
            <a:ext cx="1" cy="153924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AFB8C4-22A9-42BB-9221-ACACC016D20E}"/>
              </a:ext>
            </a:extLst>
          </p:cNvPr>
          <p:cNvSpPr txBox="1"/>
          <p:nvPr/>
        </p:nvSpPr>
        <p:spPr>
          <a:xfrm>
            <a:off x="313036" y="8750178"/>
            <a:ext cx="4854744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</a:rPr>
              <a:t>Молибден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Latn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“TRADING ECONOMICS</a:t>
            </a:r>
            <a:r>
              <a:rPr lang="uz-Latn-UZ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июль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91 199,8 </a:t>
            </a:r>
            <a:r>
              <a:rPr lang="uz-Latn-UZ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долл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т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ташкил қилиб, ўтган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ҳафтага нисбатан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+1,2%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+3,1%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ил 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38,2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йилнинг мос даврига</a:t>
            </a:r>
            <a:r>
              <a:rPr lang="uz-Cyrl-UZ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48,6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2131D32-B487-07F4-FB51-EA308798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E80749-FACA-228A-F8E1-2A4D4D16B645}"/>
              </a:ext>
            </a:extLst>
          </p:cNvPr>
          <p:cNvSpPr txBox="1"/>
          <p:nvPr/>
        </p:nvSpPr>
        <p:spPr>
          <a:xfrm>
            <a:off x="9498750" y="14490547"/>
            <a:ext cx="798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5A5A59"/>
                </a:solidFill>
                <a:latin typeface="Geometria-ExtraBold"/>
              </a:rPr>
              <a:t>4</a:t>
            </a:r>
            <a:endParaRPr lang="ru-RU" sz="2400" dirty="0">
              <a:solidFill>
                <a:srgbClr val="5A5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тальной, Алюминий, в помещении, расположенные в ряд&#10;&#10;Автоматически созданное описание">
            <a:extLst>
              <a:ext uri="{FF2B5EF4-FFF2-40B4-BE49-F238E27FC236}">
                <a16:creationId xmlns="" xmlns:a16="http://schemas.microsoft.com/office/drawing/2014/main" id="{8CF43BC6-D0A3-DB6D-74CF-CD0B9B26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/>
          <a:stretch/>
        </p:blipFill>
        <p:spPr>
          <a:xfrm>
            <a:off x="-1" y="-8866"/>
            <a:ext cx="10691813" cy="151193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313D18-4998-84EB-BEC8-7046273D2BC1}"/>
              </a:ext>
            </a:extLst>
          </p:cNvPr>
          <p:cNvSpPr/>
          <p:nvPr/>
        </p:nvSpPr>
        <p:spPr>
          <a:xfrm>
            <a:off x="-26193" y="-39542"/>
            <a:ext cx="10727532" cy="1519843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876CE7-9812-457B-BF53-26AE535AF0D5}"/>
              </a:ext>
            </a:extLst>
          </p:cNvPr>
          <p:cNvSpPr/>
          <p:nvPr/>
        </p:nvSpPr>
        <p:spPr>
          <a:xfrm>
            <a:off x="9526" y="-169390"/>
            <a:ext cx="10691813" cy="1519843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/>
              <a:t>                    </a:t>
            </a:r>
            <a:endParaRPr lang="ru-RU" dirty="0"/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="" xmlns:a16="http://schemas.microsoft.com/office/drawing/2014/main" id="{32AF37B0-0D47-4554-9B98-43F38624D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913890"/>
              </p:ext>
            </p:extLst>
          </p:nvPr>
        </p:nvGraphicFramePr>
        <p:xfrm>
          <a:off x="5528966" y="7701900"/>
          <a:ext cx="4768183" cy="241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6148C69A-5983-49F2-8D8B-63DCE546235D}"/>
              </a:ext>
            </a:extLst>
          </p:cNvPr>
          <p:cNvCxnSpPr>
            <a:cxnSpLocks/>
          </p:cNvCxnSpPr>
          <p:nvPr/>
        </p:nvCxnSpPr>
        <p:spPr>
          <a:xfrm>
            <a:off x="646908" y="145930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6C03BC8-59F6-4788-9EBD-BFF74CF4A943}"/>
              </a:ext>
            </a:extLst>
          </p:cNvPr>
          <p:cNvSpPr txBox="1"/>
          <p:nvPr/>
        </p:nvSpPr>
        <p:spPr>
          <a:xfrm>
            <a:off x="643389" y="14613658"/>
            <a:ext cx="866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i="1" dirty="0">
                <a:latin typeface="Cambria" panose="02040503050406030204" pitchFamily="18" charset="0"/>
                <a:ea typeface="Cambria" panose="02040503050406030204" pitchFamily="18" charset="0"/>
              </a:rPr>
              <a:t>Тармоқ бозорлари ва ишлаб чиқаришда меҳнат унумдорлиги тадқиқотлари маркази</a:t>
            </a:r>
            <a:endParaRPr lang="ru-RU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8FC3AD79-185C-479F-B1E8-347E3FA1E9A1}"/>
              </a:ext>
            </a:extLst>
          </p:cNvPr>
          <p:cNvCxnSpPr>
            <a:cxnSpLocks/>
          </p:cNvCxnSpPr>
          <p:nvPr/>
        </p:nvCxnSpPr>
        <p:spPr>
          <a:xfrm>
            <a:off x="5298495" y="4591764"/>
            <a:ext cx="2911" cy="197825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E78D6A9-71E4-4585-8E14-2881C7E5FCA9}"/>
              </a:ext>
            </a:extLst>
          </p:cNvPr>
          <p:cNvSpPr txBox="1"/>
          <p:nvPr/>
        </p:nvSpPr>
        <p:spPr>
          <a:xfrm>
            <a:off x="5563164" y="1719243"/>
            <a:ext cx="4819478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Пўлат </a:t>
            </a:r>
            <a:r>
              <a:rPr lang="ru-RU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(Хитой)</a:t>
            </a:r>
            <a:r>
              <a:rPr lang="en-US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июль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486</a:t>
            </a: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долл. т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ташкил қилиб,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ҳафтага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нисбатан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0,6%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z-Cyrl-U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0,2%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+7,3%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йилнинг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мос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даврига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+9,5%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ўзгаришни қайд этмоқда.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135AD736-11ED-44BF-AAD9-B59EB8904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865678"/>
              </p:ext>
            </p:extLst>
          </p:nvPr>
        </p:nvGraphicFramePr>
        <p:xfrm>
          <a:off x="363673" y="1314016"/>
          <a:ext cx="4714776" cy="2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2B1A7CD-457B-4A67-84F2-5AA5C91CA586}"/>
              </a:ext>
            </a:extLst>
          </p:cNvPr>
          <p:cNvSpPr txBox="1"/>
          <p:nvPr/>
        </p:nvSpPr>
        <p:spPr>
          <a:xfrm>
            <a:off x="311573" y="8319240"/>
            <a:ext cx="4848922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Пўлат (Европа)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июль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uz-Cyrl-UZ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804,7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долл. т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ташкил қилиб,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ҳафтага нисбатан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+0,3%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ой 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5,9%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йил бошига 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+9,3%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ўтган йилнинг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мос даврига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z-Cyrl-UZ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25,7%</a:t>
            </a:r>
            <a:r>
              <a:rPr lang="uz-Cyrl-UZ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 ўзгаришни қайд этмоқда.</a:t>
            </a:r>
            <a:endParaRPr lang="ru-RU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3B43A2BA-B62F-486B-8CDF-C95E24BF1EE7}"/>
              </a:ext>
            </a:extLst>
          </p:cNvPr>
          <p:cNvCxnSpPr>
            <a:cxnSpLocks/>
          </p:cNvCxnSpPr>
          <p:nvPr/>
        </p:nvCxnSpPr>
        <p:spPr>
          <a:xfrm>
            <a:off x="5298495" y="8136235"/>
            <a:ext cx="2911" cy="197825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B30FEDB-74F8-4504-9A0C-CF7750703FD5}"/>
              </a:ext>
            </a:extLst>
          </p:cNvPr>
          <p:cNvSpPr txBox="1"/>
          <p:nvPr/>
        </p:nvSpPr>
        <p:spPr>
          <a:xfrm>
            <a:off x="363673" y="11749722"/>
            <a:ext cx="4691098" cy="125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z-Cyrl-UZ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Изоҳ</a:t>
            </a:r>
            <a:r>
              <a:rPr lang="uz-Cyrl-UZ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</a:rPr>
              <a:t>Европада пўлат маҳсулотларига бўлган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</a:rPr>
              <a:t>талабнинг тикланиши ҳамда импорт таклифининг чекланиши натижасида нархлар </a:t>
            </a:r>
            <a:r>
              <a:rPr lang="uz-Cyrl-UZ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ошган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.</a:t>
            </a:r>
            <a:endParaRPr lang="uz-Cyrl-UZ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B6D3619-B90E-4708-A1D1-AF552800B80C}"/>
              </a:ext>
            </a:extLst>
          </p:cNvPr>
          <p:cNvSpPr txBox="1"/>
          <p:nvPr/>
        </p:nvSpPr>
        <p:spPr>
          <a:xfrm>
            <a:off x="5418445" y="11749722"/>
            <a:ext cx="4950139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“Jefferies”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прогнозларига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кўра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2026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йилда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Европада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пўлатнинг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ўртача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нархи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750 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долл. 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т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ни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ташкил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этиши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кутилмоқда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DBC1BF6-2A62-4E59-9647-23F01C8DD048}"/>
              </a:ext>
            </a:extLst>
          </p:cNvPr>
          <p:cNvCxnSpPr>
            <a:cxnSpLocks/>
          </p:cNvCxnSpPr>
          <p:nvPr/>
        </p:nvCxnSpPr>
        <p:spPr>
          <a:xfrm>
            <a:off x="5298495" y="1517193"/>
            <a:ext cx="2911" cy="197825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4A7FCDC-C282-478D-B9C4-A3A17822569A}"/>
              </a:ext>
            </a:extLst>
          </p:cNvPr>
          <p:cNvCxnSpPr>
            <a:cxnSpLocks/>
          </p:cNvCxnSpPr>
          <p:nvPr/>
        </p:nvCxnSpPr>
        <p:spPr>
          <a:xfrm>
            <a:off x="5298495" y="11502907"/>
            <a:ext cx="2911" cy="1978250"/>
          </a:xfrm>
          <a:prstGeom prst="line">
            <a:avLst/>
          </a:prstGeom>
          <a:ln w="1905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27448FE-99D7-484B-8582-35B8116722F4}"/>
              </a:ext>
            </a:extLst>
          </p:cNvPr>
          <p:cNvSpPr/>
          <p:nvPr/>
        </p:nvSpPr>
        <p:spPr>
          <a:xfrm>
            <a:off x="367242" y="414901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0179BD">
                  <a:tint val="66000"/>
                  <a:satMod val="160000"/>
                </a:srgbClr>
              </a:gs>
              <a:gs pos="50000">
                <a:srgbClr val="0179BD">
                  <a:tint val="44500"/>
                  <a:satMod val="160000"/>
                </a:srgbClr>
              </a:gs>
              <a:gs pos="100000">
                <a:srgbClr val="0179B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A6B73E1-9921-419C-BDA9-D7BF8A376623}"/>
              </a:ext>
            </a:extLst>
          </p:cNvPr>
          <p:cNvSpPr txBox="1"/>
          <p:nvPr/>
        </p:nvSpPr>
        <p:spPr>
          <a:xfrm>
            <a:off x="367242" y="402129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-ExtraBold"/>
              </a:rPr>
              <a:t>Пўлат (Хитой)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710999-C6A4-4E21-B9F3-313FFC0D1FF1}"/>
              </a:ext>
            </a:extLst>
          </p:cNvPr>
          <p:cNvSpPr txBox="1"/>
          <p:nvPr/>
        </p:nvSpPr>
        <p:spPr>
          <a:xfrm>
            <a:off x="5568258" y="4342016"/>
            <a:ext cx="4779186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Mysteel</a:t>
            </a:r>
            <a:r>
              <a:rPr lang="en-US" b="1" dirty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uz-Cyrl-UZ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прогнозларига кўра, 2026 йилда Хитойда пўлат </a:t>
            </a:r>
            <a:r>
              <a:rPr lang="uz-Cyrl-UZ" i="1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HRC</a:t>
            </a:r>
            <a:r>
              <a:rPr lang="uz-Cyrl-UZ" i="1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uz-Cyrl-UZ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ўртача нархи </a:t>
            </a:r>
            <a:r>
              <a:rPr lang="uz-Cyrl-UZ" b="1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530 долл. т</a:t>
            </a:r>
            <a:r>
              <a:rPr lang="uz-Cyrl-UZ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ни</a:t>
            </a:r>
            <a:r>
              <a:rPr lang="en-US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uz-Cyrl-UZ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uz-Cyrl-UZ" i="1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(3 700 юань т.) </a:t>
            </a:r>
            <a:r>
              <a:rPr lang="uz-Cyrl-UZ" dirty="0" smtClean="0">
                <a:solidFill>
                  <a:srgbClr val="23293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ташкил этиши </a:t>
            </a:r>
            <a:r>
              <a:rPr lang="uz-Cyrl-UZ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кутилмоқда.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ru-RU" dirty="0"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B6CEF3D4-0086-4835-AD05-E944BC7BF49F}"/>
              </a:ext>
            </a:extLst>
          </p:cNvPr>
          <p:cNvSpPr/>
          <p:nvPr/>
        </p:nvSpPr>
        <p:spPr>
          <a:xfrm>
            <a:off x="367242" y="7253005"/>
            <a:ext cx="4459278" cy="448894"/>
          </a:xfrm>
          <a:custGeom>
            <a:avLst/>
            <a:gdLst>
              <a:gd name="connsiteX0" fmla="*/ 0 w 4459278"/>
              <a:gd name="connsiteY0" fmla="*/ 0 h 538983"/>
              <a:gd name="connsiteX1" fmla="*/ 4459278 w 4459278"/>
              <a:gd name="connsiteY1" fmla="*/ 0 h 538983"/>
              <a:gd name="connsiteX2" fmla="*/ 4134604 w 4459278"/>
              <a:gd name="connsiteY2" fmla="*/ 538983 h 538983"/>
              <a:gd name="connsiteX3" fmla="*/ 0 w 4459278"/>
              <a:gd name="connsiteY3" fmla="*/ 538983 h 5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278" h="538983">
                <a:moveTo>
                  <a:pt x="0" y="0"/>
                </a:moveTo>
                <a:lnTo>
                  <a:pt x="4459278" y="0"/>
                </a:lnTo>
                <a:lnTo>
                  <a:pt x="4134604" y="538983"/>
                </a:lnTo>
                <a:lnTo>
                  <a:pt x="0" y="538983"/>
                </a:lnTo>
                <a:close/>
              </a:path>
            </a:pathLst>
          </a:custGeom>
          <a:gradFill flip="none" rotWithShape="1">
            <a:gsLst>
              <a:gs pos="0">
                <a:srgbClr val="1B9D9F">
                  <a:tint val="66000"/>
                  <a:satMod val="160000"/>
                </a:srgbClr>
              </a:gs>
              <a:gs pos="50000">
                <a:srgbClr val="1B9D9F">
                  <a:tint val="44500"/>
                  <a:satMod val="160000"/>
                </a:srgbClr>
              </a:gs>
              <a:gs pos="100000">
                <a:srgbClr val="1B9D9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C42518B-BF54-4795-AC25-A6DAC2307E72}"/>
              </a:ext>
            </a:extLst>
          </p:cNvPr>
          <p:cNvSpPr txBox="1"/>
          <p:nvPr/>
        </p:nvSpPr>
        <p:spPr>
          <a:xfrm>
            <a:off x="367242" y="7240233"/>
            <a:ext cx="4245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metria-ExtraBold"/>
              </a:rPr>
              <a:t>Пўлат (Европа)</a:t>
            </a:r>
            <a:endParaRPr lang="ru-RU" sz="2000" i="1" dirty="0">
              <a:latin typeface="Geometria-Extra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97D267-5C76-2D4A-25B2-0CDCD4971FE6}"/>
              </a:ext>
            </a:extLst>
          </p:cNvPr>
          <p:cNvSpPr txBox="1"/>
          <p:nvPr/>
        </p:nvSpPr>
        <p:spPr>
          <a:xfrm>
            <a:off x="9498750" y="14490547"/>
            <a:ext cx="798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5A5A59"/>
                </a:solidFill>
                <a:latin typeface="Geometria-ExtraBold"/>
              </a:rPr>
              <a:t>5</a:t>
            </a:r>
            <a:endParaRPr lang="ru-RU" sz="2400" dirty="0">
              <a:solidFill>
                <a:srgbClr val="5A5A5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A51C84-DFB3-43A2-44D9-B1BD206ADF2D}"/>
              </a:ext>
            </a:extLst>
          </p:cNvPr>
          <p:cNvSpPr txBox="1"/>
          <p:nvPr/>
        </p:nvSpPr>
        <p:spPr>
          <a:xfrm>
            <a:off x="373689" y="4407138"/>
            <a:ext cx="4779186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Изоҳ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Хитойнинг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қурилиш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секторида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пўлат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маҳсулотларига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талаб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ўсиши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натижасида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нархлар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кўтарилган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/>
              </a:rPr>
              <a:t>.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876CE7-9812-457B-BF53-26AE535AF0D5}"/>
              </a:ext>
            </a:extLst>
          </p:cNvPr>
          <p:cNvSpPr/>
          <p:nvPr/>
        </p:nvSpPr>
        <p:spPr>
          <a:xfrm>
            <a:off x="-1" y="-79083"/>
            <a:ext cx="10691813" cy="1519843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D6FAFF-5C13-4598-BC5B-CA416DDB6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98" y="11054264"/>
            <a:ext cx="1702965" cy="1702965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6148C69A-5983-49F2-8D8B-63DCE546235D}"/>
              </a:ext>
            </a:extLst>
          </p:cNvPr>
          <p:cNvCxnSpPr>
            <a:cxnSpLocks/>
          </p:cNvCxnSpPr>
          <p:nvPr/>
        </p:nvCxnSpPr>
        <p:spPr>
          <a:xfrm>
            <a:off x="646908" y="14402586"/>
            <a:ext cx="8667524" cy="0"/>
          </a:xfrm>
          <a:prstGeom prst="line">
            <a:avLst/>
          </a:prstGeom>
          <a:ln w="12700">
            <a:solidFill>
              <a:srgbClr val="5A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F07B3E2-2E2D-450D-8268-1B2142B49BA7}"/>
              </a:ext>
            </a:extLst>
          </p:cNvPr>
          <p:cNvSpPr/>
          <p:nvPr/>
        </p:nvSpPr>
        <p:spPr>
          <a:xfrm>
            <a:off x="799573" y="8630885"/>
            <a:ext cx="45719" cy="1346520"/>
          </a:xfrm>
          <a:prstGeom prst="rect">
            <a:avLst/>
          </a:prstGeom>
          <a:solidFill>
            <a:srgbClr val="01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095DCC9-4FF7-4886-9C41-2A6360E03A5C}"/>
              </a:ext>
            </a:extLst>
          </p:cNvPr>
          <p:cNvSpPr txBox="1"/>
          <p:nvPr/>
        </p:nvSpPr>
        <p:spPr>
          <a:xfrm>
            <a:off x="891009" y="8655480"/>
            <a:ext cx="2574433" cy="127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170" algn="ctr">
              <a:lnSpc>
                <a:spcPct val="125000"/>
              </a:lnSpc>
              <a:spcBef>
                <a:spcPts val="126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(+998) 71  230-70-12</a:t>
            </a:r>
          </a:p>
          <a:p>
            <a:pPr marR="50170" algn="ctr">
              <a:lnSpc>
                <a:spcPct val="125000"/>
              </a:lnSpc>
              <a:spcBef>
                <a:spcPts val="126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(+998) 71  230-70-14</a:t>
            </a:r>
          </a:p>
          <a:p>
            <a:pPr marR="50170" algn="ctr">
              <a:lnSpc>
                <a:spcPct val="125000"/>
              </a:lnSpc>
              <a:spcBef>
                <a:spcPts val="126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(+998) 71  230-70-16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0D0C54B7-7F36-432E-B121-7C23A6AA1F2D}"/>
              </a:ext>
            </a:extLst>
          </p:cNvPr>
          <p:cNvSpPr/>
          <p:nvPr/>
        </p:nvSpPr>
        <p:spPr>
          <a:xfrm>
            <a:off x="5732348" y="8593162"/>
            <a:ext cx="45719" cy="1346520"/>
          </a:xfrm>
          <a:prstGeom prst="rect">
            <a:avLst/>
          </a:prstGeom>
          <a:solidFill>
            <a:srgbClr val="01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73C4DCB-B63C-45DE-B6DF-718F6F3237E2}"/>
              </a:ext>
            </a:extLst>
          </p:cNvPr>
          <p:cNvSpPr txBox="1"/>
          <p:nvPr/>
        </p:nvSpPr>
        <p:spPr>
          <a:xfrm>
            <a:off x="5778067" y="8671611"/>
            <a:ext cx="4040281" cy="10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3" marR="6081">
              <a:lnSpc>
                <a:spcPct val="125000"/>
              </a:lnSpc>
              <a:spcBef>
                <a:spcPts val="2939"/>
              </a:spcBef>
              <a:spcAft>
                <a:spcPts val="600"/>
              </a:spcAft>
            </a:pP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Ўзбекистон Республикаси, </a:t>
            </a:r>
            <a:b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Тошкент шаҳар,</a:t>
            </a:r>
            <a:b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Чилонзор </a:t>
            </a:r>
            <a:r>
              <a:rPr lang="ru-RU" sz="1800" dirty="0" err="1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кўчаси</a:t>
            </a:r>
            <a:r>
              <a:rPr lang="ru-RU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4-уй.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945466B7-01D4-4A85-94E1-8197D9AFBA2F}"/>
              </a:ext>
            </a:extLst>
          </p:cNvPr>
          <p:cNvSpPr/>
          <p:nvPr/>
        </p:nvSpPr>
        <p:spPr>
          <a:xfrm>
            <a:off x="799573" y="11191920"/>
            <a:ext cx="45719" cy="1427655"/>
          </a:xfrm>
          <a:prstGeom prst="rect">
            <a:avLst/>
          </a:prstGeom>
          <a:solidFill>
            <a:srgbClr val="01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0BE5B2E-8A58-480F-906B-A449EDCC6B4F}"/>
              </a:ext>
            </a:extLst>
          </p:cNvPr>
          <p:cNvSpPr txBox="1"/>
          <p:nvPr/>
        </p:nvSpPr>
        <p:spPr>
          <a:xfrm>
            <a:off x="891009" y="11013697"/>
            <a:ext cx="4321592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43" marR="6081">
              <a:lnSpc>
                <a:spcPct val="150000"/>
              </a:lnSpc>
              <a:spcBef>
                <a:spcPts val="2939"/>
              </a:spcBef>
              <a:spcAft>
                <a:spcPts val="600"/>
              </a:spcAft>
            </a:pPr>
            <a:r>
              <a:rPr lang="uz-Cyrl-UZ" sz="1800" b="1" dirty="0">
                <a:solidFill>
                  <a:srgbClr val="0179B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ЭЛЕКТРОН МАНЗИЛ                                      </a:t>
            </a:r>
            <a:r>
              <a:rPr lang="uz-Cyrl-UZ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Веб саҳифа</a:t>
            </a:r>
            <a:r>
              <a:rPr lang="es-ES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: www.lprc.uz </a:t>
            </a:r>
            <a:r>
              <a:rPr lang="uz-Cyrl-UZ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                           Эл. почта</a:t>
            </a:r>
            <a:r>
              <a:rPr lang="es-ES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: </a:t>
            </a:r>
            <a:r>
              <a:rPr lang="es-ES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hlinkClick r:id="rId3"/>
              </a:rPr>
              <a:t>lprcuzbekistan@imv.uz</a:t>
            </a:r>
            <a:r>
              <a:rPr lang="es-ES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uz-Cyrl-UZ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s-ES" sz="1800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t.me/Tadqiqotlarmarkazi</a:t>
            </a:r>
            <a:endParaRPr lang="ru-RU" sz="1800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7DACC45-DB3D-4132-A512-70C4C3284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10" y="11191919"/>
            <a:ext cx="1474380" cy="14743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круг, символ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DF8E0394-89A1-4C58-842E-7C3A0ABDA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18" y="11791840"/>
            <a:ext cx="318764" cy="318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B9FF22-6B3A-E89E-EEB7-F9D0AE2E173C}"/>
              </a:ext>
            </a:extLst>
          </p:cNvPr>
          <p:cNvSpPr txBox="1"/>
          <p:nvPr/>
        </p:nvSpPr>
        <p:spPr>
          <a:xfrm>
            <a:off x="0" y="6347574"/>
            <a:ext cx="10691813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Ўзбекистон Республикаси</a:t>
            </a:r>
            <a:r>
              <a:rPr lang="en-US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</a:p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Иқтисодиёт ва молия вазирлиги ҳузуридаги</a:t>
            </a:r>
          </a:p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Тармоқ бозорлари ва ишлаб чиқаришда меҳнат унумдорлиги</a:t>
            </a:r>
            <a:endParaRPr lang="en-US" dirty="0">
              <a:solidFill>
                <a:srgbClr val="022D5A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R="6081" algn="ctr">
              <a:lnSpc>
                <a:spcPts val="1800"/>
              </a:lnSpc>
              <a:spcBef>
                <a:spcPts val="120"/>
              </a:spcBef>
              <a:spcAft>
                <a:spcPts val="600"/>
              </a:spcAft>
            </a:pPr>
            <a:r>
              <a:rPr lang="uz-Cyrl-UZ" dirty="0">
                <a:solidFill>
                  <a:srgbClr val="022D5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тадқиқотлари маркази</a:t>
            </a:r>
          </a:p>
        </p:txBody>
      </p:sp>
      <p:pic>
        <p:nvPicPr>
          <p:cNvPr id="19" name="Picture 2" descr="Website Image Free Icon PNG Transparent Background, Free Download #29489 -  FreeIconsPNG">
            <a:extLst>
              <a:ext uri="{FF2B5EF4-FFF2-40B4-BE49-F238E27FC236}">
                <a16:creationId xmlns="" xmlns:a16="http://schemas.microsoft.com/office/drawing/2014/main" id="{421EBB58-602F-4A9D-A4F4-641D8C72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99" y="11772242"/>
            <a:ext cx="318765" cy="31876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D2955F4-16BC-4601-880C-69B4B5E38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7"/>
            <a:ext cx="10691813" cy="53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47119</TotalTime>
  <Words>598</Words>
  <Application>Microsoft Office PowerPoint</Application>
  <PresentationFormat>Произвольный</PresentationFormat>
  <Paragraphs>108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Courier New</vt:lpstr>
      <vt:lpstr>Geometria-ExtraBold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BaxtiyoR</dc:creator>
  <cp:lastModifiedBy>Госпожа Асаль</cp:lastModifiedBy>
  <cp:revision>5342</cp:revision>
  <cp:lastPrinted>2026-02-02T12:10:22Z</cp:lastPrinted>
  <dcterms:created xsi:type="dcterms:W3CDTF">2021-05-28T04:37:40Z</dcterms:created>
  <dcterms:modified xsi:type="dcterms:W3CDTF">2026-07-20T12:29:13Z</dcterms:modified>
</cp:coreProperties>
</file>