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"/>
  </p:notesMasterIdLst>
  <p:sldIdLst>
    <p:sldId id="270" r:id="rId2"/>
    <p:sldId id="271" r:id="rId3"/>
    <p:sldId id="273" r:id="rId4"/>
  </p:sldIdLst>
  <p:sldSz cx="10691813" cy="15119350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7" userDrawn="1">
          <p15:clr>
            <a:srgbClr val="A4A3A4"/>
          </p15:clr>
        </p15:guide>
        <p15:guide id="3" pos="334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3A28"/>
    <a:srgbClr val="CE2A03"/>
    <a:srgbClr val="1B9D9F"/>
    <a:srgbClr val="5A5A59"/>
    <a:srgbClr val="7C97AD"/>
    <a:srgbClr val="FFCB0E"/>
    <a:srgbClr val="0179BD"/>
    <a:srgbClr val="D2D4D8"/>
    <a:srgbClr val="EE844B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 snapToGrid="0">
      <p:cViewPr varScale="1">
        <p:scale>
          <a:sx n="53" d="100"/>
          <a:sy n="53" d="100"/>
        </p:scale>
        <p:origin x="3366" y="102"/>
      </p:cViewPr>
      <p:guideLst>
        <p:guide orient="horz" pos="4807"/>
        <p:guide pos="33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2948766856573464E-3"/>
          <c:w val="1"/>
          <c:h val="0.85117480824375147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долл/унция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871732894773258E-2"/>
                  <c:y val="-6.9628462255242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CD6-4ADC-972A-ECE727F89A56}"/>
                </c:ext>
                <c:ext xmlns:c15="http://schemas.microsoft.com/office/drawing/2012/chart" uri="{CE6537A1-D6FC-4f65-9D91-7224C49458BB}">
                  <c15:layout>
                    <c:manualLayout>
                      <c:w val="0.12925414821684802"/>
                      <c:h val="0.1019001102751876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8.4164101250490134E-2"/>
                  <c:y val="-4.05066404841268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CD6-4ADC-972A-ECE727F89A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5704136792926521E-2"/>
                  <c:y val="-5.23317261089535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58E-4D07-9887-535C41C9BF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4416978997963489E-2"/>
                  <c:y val="-5.7626602794610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58E-4D07-9887-535C41C9BF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241777049089019E-2"/>
                  <c:y val="-5.62449318232511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1D1-402D-8B03-1F92EE137F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01.07.2025</c:v>
                </c:pt>
                <c:pt idx="1">
                  <c:v>01.01.2026</c:v>
                </c:pt>
                <c:pt idx="2">
                  <c:v>01.07.2026</c:v>
                </c:pt>
                <c:pt idx="3">
                  <c:v>10.07.2026</c:v>
                </c:pt>
                <c:pt idx="4">
                  <c:v>17.07.2026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3349</c:v>
                </c:pt>
                <c:pt idx="1">
                  <c:v>4353</c:v>
                </c:pt>
                <c:pt idx="2">
                  <c:v>4089.4</c:v>
                </c:pt>
                <c:pt idx="3">
                  <c:v>4099.1000000000004</c:v>
                </c:pt>
                <c:pt idx="4">
                  <c:v>3995.3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A26-4091-A829-E5342876C30C}"/>
            </c:ext>
          </c:extLst>
        </c:ser>
        <c:ser>
          <c:idx val="1"/>
          <c:order val="1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Лист1!$A$2:$A$6</c:f>
              <c:strCache>
                <c:ptCount val="5"/>
                <c:pt idx="0">
                  <c:v>01.07.2025</c:v>
                </c:pt>
                <c:pt idx="1">
                  <c:v>01.01.2026</c:v>
                </c:pt>
                <c:pt idx="2">
                  <c:v>01.07.2026</c:v>
                </c:pt>
                <c:pt idx="3">
                  <c:v>10.07.2026</c:v>
                </c:pt>
                <c:pt idx="4">
                  <c:v>17.07.2026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C9C-4726-B30E-93C7A538CD4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41257376"/>
        <c:axId val="238842912"/>
      </c:lineChart>
      <c:catAx>
        <c:axId val="241257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ru-RU"/>
          </a:p>
        </c:txPr>
        <c:crossAx val="238842912"/>
        <c:crosses val="autoZero"/>
        <c:auto val="0"/>
        <c:lblAlgn val="ctr"/>
        <c:lblOffset val="100"/>
        <c:noMultiLvlLbl val="0"/>
      </c:catAx>
      <c:valAx>
        <c:axId val="238842912"/>
        <c:scaling>
          <c:orientation val="minMax"/>
          <c:max val="7900"/>
          <c:min val="5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crossAx val="241257376"/>
        <c:crosses val="autoZero"/>
        <c:crossBetween val="between"/>
        <c:majorUnit val="210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85117480824375147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долл/унция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5.9529932139451486E-2"/>
                  <c:y val="-6.4480697756228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5B0-42D6-BACE-E48D9D73BE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334767761989991E-2"/>
                  <c:y val="-6.4480697756228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09E-4B5A-9061-DDEF057C0EC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9529932139451583E-2"/>
                  <c:y val="-8.269126351692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D85-4478-849A-C82FC1C49D0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0642195143389883E-2"/>
                  <c:y val="-7.05508863431272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84C-4289-A2AB-E01A977933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01.07.2025</c:v>
                </c:pt>
                <c:pt idx="1">
                  <c:v>01.01.2026</c:v>
                </c:pt>
                <c:pt idx="2">
                  <c:v>01.07.2026</c:v>
                </c:pt>
                <c:pt idx="3">
                  <c:v>10.07.2026</c:v>
                </c:pt>
                <c:pt idx="4">
                  <c:v>17.07.2026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36.5</c:v>
                </c:pt>
                <c:pt idx="1">
                  <c:v>74.2</c:v>
                </c:pt>
                <c:pt idx="2">
                  <c:v>58.2</c:v>
                </c:pt>
                <c:pt idx="3">
                  <c:v>59.3</c:v>
                </c:pt>
                <c:pt idx="4">
                  <c:v>55.2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5DF-4C3D-9067-D7C4666DDCD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39582616"/>
        <c:axId val="18836816"/>
      </c:lineChart>
      <c:catAx>
        <c:axId val="239582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ru-RU"/>
          </a:p>
        </c:txPr>
        <c:crossAx val="18836816"/>
        <c:crosses val="autoZero"/>
        <c:auto val="0"/>
        <c:lblAlgn val="ctr"/>
        <c:lblOffset val="100"/>
        <c:noMultiLvlLbl val="0"/>
      </c:catAx>
      <c:valAx>
        <c:axId val="18836816"/>
        <c:scaling>
          <c:orientation val="minMax"/>
          <c:max val="145"/>
          <c:min val="4"/>
        </c:scaling>
        <c:delete val="1"/>
        <c:axPos val="l"/>
        <c:majorGridlines>
          <c:spPr>
            <a:ln w="9525" cap="flat" cmpd="sng" algn="ctr">
              <a:solidFill>
                <a:srgbClr val="BAD9E8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" sourceLinked="1"/>
        <c:majorTickMark val="out"/>
        <c:minorTickMark val="none"/>
        <c:tickLblPos val="nextTo"/>
        <c:crossAx val="239582616"/>
        <c:crosses val="autoZero"/>
        <c:crossBetween val="between"/>
        <c:majorUnit val="48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0104980221117761E-2"/>
          <c:w val="1"/>
          <c:h val="0.85117480824375147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долл/унция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603471068611293E-2"/>
                  <c:y val="-5.15873594209235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D39-499D-85C1-9FA79CAE13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1780520795000167E-2"/>
                  <c:y val="-5.15873594209235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07D-4659-918A-BCF5CD9E8B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1585864334868316E-2"/>
                  <c:y val="-5.5175555984543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5853433280866411E-2"/>
                  <c:y val="-7.9700388379375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DDA-4D8E-9BD7-7ADB851C3F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2219742601074419E-2"/>
                  <c:y val="-5.5175555984543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78B-4F6A-9518-43351825FFB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01.07.2025</c:v>
                </c:pt>
                <c:pt idx="1">
                  <c:v>01.01.2026</c:v>
                </c:pt>
                <c:pt idx="2">
                  <c:v>01.07.2026</c:v>
                </c:pt>
                <c:pt idx="3">
                  <c:v>10.07.2026</c:v>
                </c:pt>
                <c:pt idx="4">
                  <c:v>17.07.2026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1359</c:v>
                </c:pt>
                <c:pt idx="1">
                  <c:v>2132</c:v>
                </c:pt>
                <c:pt idx="2">
                  <c:v>1567</c:v>
                </c:pt>
                <c:pt idx="3">
                  <c:v>1618.4</c:v>
                </c:pt>
                <c:pt idx="4">
                  <c:v>1572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C19-452B-9BA7-0544868E85F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278786808"/>
        <c:axId val="278782104"/>
      </c:lineChart>
      <c:catAx>
        <c:axId val="278786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782104"/>
        <c:crosses val="autoZero"/>
        <c:auto val="0"/>
        <c:lblAlgn val="ctr"/>
        <c:lblOffset val="100"/>
        <c:noMultiLvlLbl val="0"/>
      </c:catAx>
      <c:valAx>
        <c:axId val="278782104"/>
        <c:scaling>
          <c:orientation val="minMax"/>
          <c:max val="3900"/>
          <c:min val="350"/>
        </c:scaling>
        <c:delete val="1"/>
        <c:axPos val="l"/>
        <c:numFmt formatCode="#,##0" sourceLinked="1"/>
        <c:majorTickMark val="out"/>
        <c:minorTickMark val="none"/>
        <c:tickLblPos val="nextTo"/>
        <c:crossAx val="278786808"/>
        <c:crosses val="autoZero"/>
        <c:crossBetween val="between"/>
        <c:majorUnit val="1000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83860696747230212"/>
          <c:h val="0.85117480824375147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долл/тн</c:v>
                </c:pt>
              </c:strCache>
            </c:strRef>
          </c:tx>
          <c:spPr>
            <a:gradFill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1B9D9F"/>
                </a:gs>
              </a:gsLst>
              <a:lin ang="5400000" scaled="1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9.6545760216801731E-3"/>
                  <c:y val="-0.207642195908104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C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DAF-49AD-87F6-4725271FCC24}"/>
                </c:ext>
                <c:ext xmlns:c15="http://schemas.microsoft.com/office/drawing/2012/chart" uri="{CE6537A1-D6FC-4f65-9D91-7224C49458BB}">
                  <c15:layout>
                    <c:manualLayout>
                      <c:w val="9.8600128519080871E-2"/>
                      <c:h val="0.1508084024287091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7.5415817964469929E-3"/>
                  <c:y val="-0.278864295845206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DAF-49AD-87F6-4725271FCC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9315495103301405E-3"/>
                  <c:y val="-0.262128372906102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694736308688593E-3"/>
                  <c:y val="-0.276296406974714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DAF-49AD-87F6-4725271FCC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8630990206604614E-3"/>
                  <c:y val="-0.270076130299607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ADA-470F-8645-CAEABC9B12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01.07.2025</c:v>
                </c:pt>
                <c:pt idx="1">
                  <c:v>01.01.2026</c:v>
                </c:pt>
                <c:pt idx="2">
                  <c:v>01.07.2026</c:v>
                </c:pt>
                <c:pt idx="3">
                  <c:v>10.07.2026</c:v>
                </c:pt>
                <c:pt idx="4">
                  <c:v>17.07.2026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1125</c:v>
                </c:pt>
                <c:pt idx="1">
                  <c:v>1641</c:v>
                </c:pt>
                <c:pt idx="2">
                  <c:v>1220</c:v>
                </c:pt>
                <c:pt idx="3">
                  <c:v>1274.4000000000001</c:v>
                </c:pt>
                <c:pt idx="4">
                  <c:v>1239.2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FC-47DE-9055-DF36A4B483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78784848"/>
        <c:axId val="278782496"/>
      </c:areaChart>
      <c:catAx>
        <c:axId val="27878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782496"/>
        <c:crosses val="autoZero"/>
        <c:auto val="1"/>
        <c:lblAlgn val="ctr"/>
        <c:lblOffset val="100"/>
        <c:noMultiLvlLbl val="0"/>
      </c:catAx>
      <c:valAx>
        <c:axId val="278782496"/>
        <c:scaling>
          <c:orientation val="minMax"/>
          <c:max val="2950"/>
          <c:min val="100"/>
        </c:scaling>
        <c:delete val="1"/>
        <c:axPos val="l"/>
        <c:majorGridlines>
          <c:spPr>
            <a:ln w="9525" cap="flat" cmpd="sng" algn="ctr">
              <a:solidFill>
                <a:srgbClr val="BAD9E8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out"/>
        <c:minorTickMark val="none"/>
        <c:tickLblPos val="nextTo"/>
        <c:crossAx val="278784848"/>
        <c:crosses val="autoZero"/>
        <c:crossBetween val="midCat"/>
        <c:majorUnit val="80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7976"/>
          </a:xfrm>
          <a:prstGeom prst="rect">
            <a:avLst/>
          </a:prstGeom>
        </p:spPr>
        <p:txBody>
          <a:bodyPr vert="horz" lIns="95506" tIns="47753" rIns="95506" bIns="4775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3"/>
            <a:ext cx="2945659" cy="497976"/>
          </a:xfrm>
          <a:prstGeom prst="rect">
            <a:avLst/>
          </a:prstGeom>
        </p:spPr>
        <p:txBody>
          <a:bodyPr vert="horz" lIns="95506" tIns="47753" rIns="95506" bIns="47753" rtlCol="0"/>
          <a:lstStyle>
            <a:lvl1pPr algn="r">
              <a:defRPr sz="1200"/>
            </a:lvl1pPr>
          </a:lstStyle>
          <a:p>
            <a:fld id="{1D053E31-5ED5-4CC6-B153-A5127EBD7E8F}" type="datetimeFigureOut">
              <a:rPr lang="ru-RU" smtClean="0"/>
              <a:pPr/>
              <a:t>21.07.2026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3013"/>
            <a:ext cx="23653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6" tIns="47753" rIns="95506" bIns="4775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0"/>
            <a:ext cx="5438140" cy="3907991"/>
          </a:xfrm>
          <a:prstGeom prst="rect">
            <a:avLst/>
          </a:prstGeom>
        </p:spPr>
        <p:txBody>
          <a:bodyPr vert="horz" lIns="95506" tIns="47753" rIns="95506" bIns="4775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7078"/>
            <a:ext cx="2945659" cy="497973"/>
          </a:xfrm>
          <a:prstGeom prst="rect">
            <a:avLst/>
          </a:prstGeom>
        </p:spPr>
        <p:txBody>
          <a:bodyPr vert="horz" lIns="95506" tIns="47753" rIns="95506" bIns="4775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8"/>
            <a:ext cx="2945659" cy="497973"/>
          </a:xfrm>
          <a:prstGeom prst="rect">
            <a:avLst/>
          </a:prstGeom>
        </p:spPr>
        <p:txBody>
          <a:bodyPr vert="horz" lIns="95506" tIns="47753" rIns="95506" bIns="47753" rtlCol="0" anchor="b"/>
          <a:lstStyle>
            <a:lvl1pPr algn="r">
              <a:defRPr sz="1200"/>
            </a:lvl1pPr>
          </a:lstStyle>
          <a:p>
            <a:fld id="{C71C1675-BB0A-4251-9A90-98D7FC13C1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116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27721" rtl="0" eaLnBrk="1" latinLnBrk="0" hangingPunct="1">
      <a:defRPr sz="430" kern="1200">
        <a:solidFill>
          <a:schemeClr val="tx1"/>
        </a:solidFill>
        <a:latin typeface="+mn-lt"/>
        <a:ea typeface="+mn-ea"/>
        <a:cs typeface="+mn-cs"/>
      </a:defRPr>
    </a:lvl1pPr>
    <a:lvl2pPr marL="163860" algn="l" defTabSz="327721" rtl="0" eaLnBrk="1" latinLnBrk="0" hangingPunct="1">
      <a:defRPr sz="430" kern="1200">
        <a:solidFill>
          <a:schemeClr val="tx1"/>
        </a:solidFill>
        <a:latin typeface="+mn-lt"/>
        <a:ea typeface="+mn-ea"/>
        <a:cs typeface="+mn-cs"/>
      </a:defRPr>
    </a:lvl2pPr>
    <a:lvl3pPr marL="327721" algn="l" defTabSz="327721" rtl="0" eaLnBrk="1" latinLnBrk="0" hangingPunct="1">
      <a:defRPr sz="430" kern="1200">
        <a:solidFill>
          <a:schemeClr val="tx1"/>
        </a:solidFill>
        <a:latin typeface="+mn-lt"/>
        <a:ea typeface="+mn-ea"/>
        <a:cs typeface="+mn-cs"/>
      </a:defRPr>
    </a:lvl3pPr>
    <a:lvl4pPr marL="491581" algn="l" defTabSz="327721" rtl="0" eaLnBrk="1" latinLnBrk="0" hangingPunct="1">
      <a:defRPr sz="430" kern="1200">
        <a:solidFill>
          <a:schemeClr val="tx1"/>
        </a:solidFill>
        <a:latin typeface="+mn-lt"/>
        <a:ea typeface="+mn-ea"/>
        <a:cs typeface="+mn-cs"/>
      </a:defRPr>
    </a:lvl4pPr>
    <a:lvl5pPr marL="655442" algn="l" defTabSz="327721" rtl="0" eaLnBrk="1" latinLnBrk="0" hangingPunct="1">
      <a:defRPr sz="430" kern="1200">
        <a:solidFill>
          <a:schemeClr val="tx1"/>
        </a:solidFill>
        <a:latin typeface="+mn-lt"/>
        <a:ea typeface="+mn-ea"/>
        <a:cs typeface="+mn-cs"/>
      </a:defRPr>
    </a:lvl5pPr>
    <a:lvl6pPr marL="819302" algn="l" defTabSz="327721" rtl="0" eaLnBrk="1" latinLnBrk="0" hangingPunct="1">
      <a:defRPr sz="430" kern="1200">
        <a:solidFill>
          <a:schemeClr val="tx1"/>
        </a:solidFill>
        <a:latin typeface="+mn-lt"/>
        <a:ea typeface="+mn-ea"/>
        <a:cs typeface="+mn-cs"/>
      </a:defRPr>
    </a:lvl6pPr>
    <a:lvl7pPr marL="983163" algn="l" defTabSz="327721" rtl="0" eaLnBrk="1" latinLnBrk="0" hangingPunct="1">
      <a:defRPr sz="430" kern="1200">
        <a:solidFill>
          <a:schemeClr val="tx1"/>
        </a:solidFill>
        <a:latin typeface="+mn-lt"/>
        <a:ea typeface="+mn-ea"/>
        <a:cs typeface="+mn-cs"/>
      </a:defRPr>
    </a:lvl7pPr>
    <a:lvl8pPr marL="1147023" algn="l" defTabSz="327721" rtl="0" eaLnBrk="1" latinLnBrk="0" hangingPunct="1">
      <a:defRPr sz="430" kern="1200">
        <a:solidFill>
          <a:schemeClr val="tx1"/>
        </a:solidFill>
        <a:latin typeface="+mn-lt"/>
        <a:ea typeface="+mn-ea"/>
        <a:cs typeface="+mn-cs"/>
      </a:defRPr>
    </a:lvl8pPr>
    <a:lvl9pPr marL="1310884" algn="l" defTabSz="327721" rtl="0" eaLnBrk="1" latinLnBrk="0" hangingPunct="1">
      <a:defRPr sz="43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C72-C587-4E87-BB53-84F29332A90D}" type="datetimeFigureOut">
              <a:rPr lang="ru-RU" smtClean="0"/>
              <a:pPr/>
              <a:t>21.07.2026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948-9489-4E4A-9F9C-50D05ACB28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83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C72-C587-4E87-BB53-84F29332A90D}" type="datetimeFigureOut">
              <a:rPr lang="ru-RU" smtClean="0"/>
              <a:pPr/>
              <a:t>21.07.2026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948-9489-4E4A-9F9C-50D05ACB28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91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C72-C587-4E87-BB53-84F29332A90D}" type="datetimeFigureOut">
              <a:rPr lang="ru-RU" smtClean="0"/>
              <a:pPr/>
              <a:t>21.07.2026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948-9489-4E4A-9F9C-50D05ACB28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1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C72-C587-4E87-BB53-84F29332A90D}" type="datetimeFigureOut">
              <a:rPr lang="ru-RU" smtClean="0"/>
              <a:pPr/>
              <a:t>21.07.2026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948-9489-4E4A-9F9C-50D05ACB28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78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C72-C587-4E87-BB53-84F29332A90D}" type="datetimeFigureOut">
              <a:rPr lang="ru-RU" smtClean="0"/>
              <a:pPr/>
              <a:t>21.07.2026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948-9489-4E4A-9F9C-50D05ACB28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9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C72-C587-4E87-BB53-84F29332A90D}" type="datetimeFigureOut">
              <a:rPr lang="ru-RU" smtClean="0"/>
              <a:pPr/>
              <a:t>21.07.2026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948-9489-4E4A-9F9C-50D05ACB28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78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C72-C587-4E87-BB53-84F29332A90D}" type="datetimeFigureOut">
              <a:rPr lang="ru-RU" smtClean="0"/>
              <a:pPr/>
              <a:t>21.07.2026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948-9489-4E4A-9F9C-50D05ACB28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14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C72-C587-4E87-BB53-84F29332A90D}" type="datetimeFigureOut">
              <a:rPr lang="ru-RU" smtClean="0"/>
              <a:pPr/>
              <a:t>21.07.2026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948-9489-4E4A-9F9C-50D05ACB28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58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C72-C587-4E87-BB53-84F29332A90D}" type="datetimeFigureOut">
              <a:rPr lang="ru-RU" smtClean="0"/>
              <a:pPr/>
              <a:t>21.07.2026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948-9489-4E4A-9F9C-50D05ACB28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26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C72-C587-4E87-BB53-84F29332A90D}" type="datetimeFigureOut">
              <a:rPr lang="ru-RU" smtClean="0"/>
              <a:pPr/>
              <a:t>21.07.2026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948-9489-4E4A-9F9C-50D05ACB28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02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C72-C587-4E87-BB53-84F29332A90D}" type="datetimeFigureOut">
              <a:rPr lang="ru-RU" smtClean="0"/>
              <a:pPr/>
              <a:t>21.07.2026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948-9489-4E4A-9F9C-50D05ACB28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8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D3C72-C587-4E87-BB53-84F29332A90D}" type="datetimeFigureOut">
              <a:rPr lang="ru-RU" smtClean="0"/>
              <a:pPr/>
              <a:t>21.07.2026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91948-9489-4E4A-9F9C-50D05ACB28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08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ancialexpress.com/market/gold-pulse/silver-added-to-list-of-critical-minerals-for-us-price-jumps-5-in-1-month/3961039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lprcuzbekistan@imv.uz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олилиния: фигура 36">
            <a:extLst>
              <a:ext uri="{FF2B5EF4-FFF2-40B4-BE49-F238E27FC236}">
                <a16:creationId xmlns:a16="http://schemas.microsoft.com/office/drawing/2014/main" xmlns="" id="{081258F7-C64E-449C-93AE-57E2CDB02D6B}"/>
              </a:ext>
            </a:extLst>
          </p:cNvPr>
          <p:cNvSpPr/>
          <p:nvPr/>
        </p:nvSpPr>
        <p:spPr>
          <a:xfrm>
            <a:off x="389826" y="7998343"/>
            <a:ext cx="4459278" cy="385494"/>
          </a:xfrm>
          <a:custGeom>
            <a:avLst/>
            <a:gdLst>
              <a:gd name="connsiteX0" fmla="*/ 0 w 4459278"/>
              <a:gd name="connsiteY0" fmla="*/ 0 h 538983"/>
              <a:gd name="connsiteX1" fmla="*/ 4459278 w 4459278"/>
              <a:gd name="connsiteY1" fmla="*/ 0 h 538983"/>
              <a:gd name="connsiteX2" fmla="*/ 4134604 w 4459278"/>
              <a:gd name="connsiteY2" fmla="*/ 538983 h 538983"/>
              <a:gd name="connsiteX3" fmla="*/ 0 w 4459278"/>
              <a:gd name="connsiteY3" fmla="*/ 538983 h 53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278" h="538983">
                <a:moveTo>
                  <a:pt x="0" y="0"/>
                </a:moveTo>
                <a:lnTo>
                  <a:pt x="4459278" y="0"/>
                </a:lnTo>
                <a:lnTo>
                  <a:pt x="4134604" y="538983"/>
                </a:lnTo>
                <a:lnTo>
                  <a:pt x="0" y="538983"/>
                </a:lnTo>
                <a:close/>
              </a:path>
            </a:pathLst>
          </a:custGeom>
          <a:gradFill flip="none" rotWithShape="1">
            <a:gsLst>
              <a:gs pos="0">
                <a:srgbClr val="FFCB0E">
                  <a:tint val="66000"/>
                  <a:satMod val="160000"/>
                </a:srgbClr>
              </a:gs>
              <a:gs pos="50000">
                <a:srgbClr val="FFCB0E">
                  <a:tint val="44500"/>
                  <a:satMod val="160000"/>
                </a:srgbClr>
              </a:gs>
              <a:gs pos="100000">
                <a:srgbClr val="FFCB0E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1E190E-A858-4D79-AFEF-B4F132C80A6F}"/>
              </a:ext>
            </a:extLst>
          </p:cNvPr>
          <p:cNvSpPr txBox="1"/>
          <p:nvPr/>
        </p:nvSpPr>
        <p:spPr>
          <a:xfrm>
            <a:off x="389826" y="5558343"/>
            <a:ext cx="98407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u="none" strike="noStrike" baseline="0" dirty="0" smtClean="0">
                <a:solidFill>
                  <a:srgbClr val="1B9D9F"/>
                </a:solidFill>
                <a:latin typeface="Geometria-ExtraBold"/>
              </a:rPr>
              <a:t>ДАЙДЖЕСТ #</a:t>
            </a:r>
            <a:r>
              <a:rPr lang="ru-RU" sz="2800" b="1" dirty="0" smtClean="0">
                <a:solidFill>
                  <a:srgbClr val="1B9D9F"/>
                </a:solidFill>
                <a:latin typeface="Geometria-ExtraBold"/>
              </a:rPr>
              <a:t>79</a:t>
            </a:r>
            <a:r>
              <a:rPr lang="uz-Cyrl-UZ" sz="2800" b="1" dirty="0" smtClean="0">
                <a:solidFill>
                  <a:srgbClr val="1B9D9F"/>
                </a:solidFill>
                <a:latin typeface="Geometria-ExtraBold"/>
              </a:rPr>
              <a:t>-0</a:t>
            </a:r>
            <a:r>
              <a:rPr lang="en-US" sz="2800" b="1" dirty="0">
                <a:solidFill>
                  <a:srgbClr val="1B9D9F"/>
                </a:solidFill>
                <a:latin typeface="Geometria-ExtraBold"/>
              </a:rPr>
              <a:t>7</a:t>
            </a:r>
            <a:r>
              <a:rPr lang="en-US" sz="2800" b="1" dirty="0" smtClean="0">
                <a:solidFill>
                  <a:srgbClr val="1B9D9F"/>
                </a:solidFill>
                <a:latin typeface="Geometria-ExtraBold"/>
              </a:rPr>
              <a:t>/26</a:t>
            </a:r>
            <a:endParaRPr lang="ru-RU" sz="2800" b="1" dirty="0">
              <a:solidFill>
                <a:srgbClr val="1B9D9F"/>
              </a:solidFill>
              <a:latin typeface="Geometria-ExtraBold"/>
            </a:endParaRPr>
          </a:p>
          <a:p>
            <a:endParaRPr lang="uz-Cyrl-UZ" sz="2800" b="1" dirty="0">
              <a:solidFill>
                <a:srgbClr val="1B9D9F"/>
              </a:solidFill>
              <a:latin typeface="Geometria-Extra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D03BA0-1A0D-4505-B1A2-329C4E7E0306}"/>
              </a:ext>
            </a:extLst>
          </p:cNvPr>
          <p:cNvSpPr txBox="1"/>
          <p:nvPr/>
        </p:nvSpPr>
        <p:spPr>
          <a:xfrm>
            <a:off x="389826" y="6059688"/>
            <a:ext cx="9840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latin typeface="Geometria-ExtraBold"/>
              </a:rPr>
              <a:t>17</a:t>
            </a:r>
            <a:r>
              <a:rPr lang="uz-Cyrl-UZ" dirty="0" smtClean="0">
                <a:latin typeface="Geometria-ExtraBold"/>
              </a:rPr>
              <a:t> </a:t>
            </a:r>
            <a:r>
              <a:rPr lang="uz-Cyrl-UZ" dirty="0" smtClean="0">
                <a:latin typeface="Geometria-ExtraBold"/>
              </a:rPr>
              <a:t>июл</a:t>
            </a:r>
            <a:r>
              <a:rPr lang="ru-RU" dirty="0" smtClean="0">
                <a:latin typeface="Geometria-ExtraBold"/>
              </a:rPr>
              <a:t>, 202</a:t>
            </a:r>
            <a:r>
              <a:rPr lang="uz-Cyrl-UZ" dirty="0" smtClean="0">
                <a:latin typeface="Geometria-ExtraBold"/>
              </a:rPr>
              <a:t>6</a:t>
            </a:r>
            <a:r>
              <a:rPr lang="ru-RU" dirty="0" smtClean="0">
                <a:latin typeface="Geometria-ExtraBold"/>
              </a:rPr>
              <a:t> </a:t>
            </a:r>
            <a:r>
              <a:rPr lang="ru-RU" dirty="0" err="1" smtClean="0">
                <a:latin typeface="Geometria-ExtraBold"/>
              </a:rPr>
              <a:t>йил</a:t>
            </a:r>
            <a:endParaRPr lang="ru-RU" dirty="0">
              <a:latin typeface="Geometria-ExtraBold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57C1D3E-4701-443E-85C2-BAE38415A4E4}"/>
              </a:ext>
            </a:extLst>
          </p:cNvPr>
          <p:cNvSpPr/>
          <p:nvPr/>
        </p:nvSpPr>
        <p:spPr>
          <a:xfrm>
            <a:off x="389826" y="7394171"/>
            <a:ext cx="10062324" cy="88564"/>
          </a:xfrm>
          <a:prstGeom prst="rect">
            <a:avLst/>
          </a:prstGeom>
          <a:solidFill>
            <a:srgbClr val="7C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5DCA46AC-97E4-430A-BF0C-35F99D04BDC5}"/>
              </a:ext>
            </a:extLst>
          </p:cNvPr>
          <p:cNvCxnSpPr>
            <a:cxnSpLocks/>
          </p:cNvCxnSpPr>
          <p:nvPr/>
        </p:nvCxnSpPr>
        <p:spPr>
          <a:xfrm>
            <a:off x="389826" y="7335158"/>
            <a:ext cx="10062324" cy="0"/>
          </a:xfrm>
          <a:prstGeom prst="line">
            <a:avLst/>
          </a:prstGeom>
          <a:ln w="12700">
            <a:solidFill>
              <a:srgbClr val="7C9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7C6321F-5D74-402A-B146-3A491DA212B4}"/>
              </a:ext>
            </a:extLst>
          </p:cNvPr>
          <p:cNvSpPr txBox="1"/>
          <p:nvPr/>
        </p:nvSpPr>
        <p:spPr>
          <a:xfrm>
            <a:off x="389826" y="6595524"/>
            <a:ext cx="98407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0" u="none" strike="noStrike" baseline="0" smtClean="0">
                <a:solidFill>
                  <a:srgbClr val="FFC000"/>
                </a:solidFill>
                <a:latin typeface="Geometria-ExtraBold"/>
              </a:rPr>
              <a:t>ҚИММАТБАҲО МЕТАЛЛАР</a:t>
            </a:r>
            <a:endParaRPr lang="ru-RU" sz="4000" b="1" i="0" u="none" strike="noStrike" baseline="0" dirty="0">
              <a:solidFill>
                <a:srgbClr val="FFC000"/>
              </a:solidFill>
              <a:latin typeface="Geometria-ExtraBold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F90B3BA7-B211-4C7E-AB65-C881ECCB6703}"/>
              </a:ext>
            </a:extLst>
          </p:cNvPr>
          <p:cNvCxnSpPr>
            <a:cxnSpLocks/>
          </p:cNvCxnSpPr>
          <p:nvPr/>
        </p:nvCxnSpPr>
        <p:spPr>
          <a:xfrm>
            <a:off x="5321619" y="11995669"/>
            <a:ext cx="0" cy="1611252"/>
          </a:xfrm>
          <a:prstGeom prst="line">
            <a:avLst/>
          </a:prstGeom>
          <a:ln w="1905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6148C69A-5983-49F2-8D8B-63DCE546235D}"/>
              </a:ext>
            </a:extLst>
          </p:cNvPr>
          <p:cNvCxnSpPr>
            <a:cxnSpLocks/>
          </p:cNvCxnSpPr>
          <p:nvPr/>
        </p:nvCxnSpPr>
        <p:spPr>
          <a:xfrm>
            <a:off x="646908" y="14593086"/>
            <a:ext cx="8667524" cy="0"/>
          </a:xfrm>
          <a:prstGeom prst="line">
            <a:avLst/>
          </a:prstGeom>
          <a:ln w="1270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262289D-4F91-4D5D-8EB7-AC01202422AB}"/>
              </a:ext>
            </a:extLst>
          </p:cNvPr>
          <p:cNvSpPr txBox="1"/>
          <p:nvPr/>
        </p:nvSpPr>
        <p:spPr>
          <a:xfrm>
            <a:off x="9565651" y="14461244"/>
            <a:ext cx="798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u="none" strike="noStrike" baseline="0" dirty="0">
                <a:solidFill>
                  <a:srgbClr val="5A5A59"/>
                </a:solidFill>
                <a:latin typeface="Geometria-ExtraBold"/>
              </a:rPr>
              <a:t>1</a:t>
            </a:r>
            <a:endParaRPr lang="ru-RU" sz="2800" dirty="0">
              <a:solidFill>
                <a:srgbClr val="5A5A59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6C03BC8-59F6-4788-9EBD-BFF74CF4A943}"/>
              </a:ext>
            </a:extLst>
          </p:cNvPr>
          <p:cNvSpPr txBox="1"/>
          <p:nvPr/>
        </p:nvSpPr>
        <p:spPr>
          <a:xfrm>
            <a:off x="643389" y="14613658"/>
            <a:ext cx="8667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600" i="1" smtClean="0">
                <a:latin typeface="Cambria" panose="02040503050406030204" pitchFamily="18" charset="0"/>
                <a:ea typeface="Cambria" panose="02040503050406030204" pitchFamily="18" charset="0"/>
              </a:rPr>
              <a:t>Тармоқ бозорлари ва ишлаб чиқаришда меҳнат унумдорлиги тадқиқотлари маркази</a:t>
            </a:r>
            <a:endParaRPr lang="ru-RU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5639232-1B6F-451D-806B-C291F2440FC9}"/>
              </a:ext>
            </a:extLst>
          </p:cNvPr>
          <p:cNvSpPr txBox="1"/>
          <p:nvPr/>
        </p:nvSpPr>
        <p:spPr>
          <a:xfrm>
            <a:off x="226664" y="9195170"/>
            <a:ext cx="48547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spcAft>
                <a:spcPts val="800"/>
              </a:spcAft>
            </a:pPr>
            <a:r>
              <a:rPr lang="uz-Cyrl-UZ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Олтин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LBMA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1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июл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ҳолатига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3 995,3</a:t>
            </a:r>
            <a:r>
              <a:rPr lang="uz-Cyrl-UZ" b="1" dirty="0" smtClean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z-Latn-UZ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долл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унция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ни ташкил этиб, ўтган ҳафтага нисбатан </a:t>
            </a:r>
            <a:r>
              <a:rPr lang="uz-Cyrl-UZ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2,5</a:t>
            </a:r>
            <a:r>
              <a:rPr lang="uz-Cyrl-UZ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%</a:t>
            </a:r>
            <a:r>
              <a:rPr lang="uz-Cyrl-UZ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ой бошига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z-Cyrl-UZ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2,3</a:t>
            </a:r>
            <a:r>
              <a:rPr lang="uz-Cyrl-UZ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%</a:t>
            </a:r>
            <a:r>
              <a:rPr lang="uz-Cyrl-UZ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йил бошига </a:t>
            </a:r>
            <a:r>
              <a:rPr lang="uz-Cyrl-UZ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-8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,2</a:t>
            </a:r>
            <a:r>
              <a:rPr lang="uz-Cyrl-UZ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%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ўтган йилнинг мос даврига 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en-US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19,3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%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га ўзгаришни қайд этмоқда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101344B-7DC8-4895-A1B5-70D0BA77F320}"/>
              </a:ext>
            </a:extLst>
          </p:cNvPr>
          <p:cNvSpPr txBox="1"/>
          <p:nvPr/>
        </p:nvSpPr>
        <p:spPr>
          <a:xfrm>
            <a:off x="389826" y="7980245"/>
            <a:ext cx="43631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Cyrl-UZ" sz="2000" b="1" dirty="0">
                <a:solidFill>
                  <a:schemeClr val="accent4">
                    <a:lumMod val="50000"/>
                  </a:schemeClr>
                </a:solidFill>
                <a:latin typeface="Geometria-ExtraBold"/>
              </a:rPr>
              <a:t>Олтин</a:t>
            </a:r>
            <a:endParaRPr lang="ru-RU" sz="2000" i="1" dirty="0">
              <a:solidFill>
                <a:schemeClr val="accent4">
                  <a:lumMod val="50000"/>
                </a:schemeClr>
              </a:solidFill>
              <a:latin typeface="Geometria-ExtraBold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EC6A350-BD6C-4243-B3CF-02C49E9891D9}"/>
              </a:ext>
            </a:extLst>
          </p:cNvPr>
          <p:cNvSpPr txBox="1"/>
          <p:nvPr/>
        </p:nvSpPr>
        <p:spPr>
          <a:xfrm>
            <a:off x="226664" y="11564548"/>
            <a:ext cx="48547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spcAft>
                <a:spcPts val="80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uz-Cyrl-UZ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Изоҳ:</a:t>
            </a:r>
            <a:r>
              <a:rPr lang="en-US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АҚШ долларининг бошқа валюталарга нисбатан мустахкамланиши фонида хамда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АҚШ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ғазначилик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облигациялари даромадлари ўсиши натижасида нархлар тушган.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1009D5B-6AFB-45C9-8F4F-2D4B5538A1B5}"/>
              </a:ext>
            </a:extLst>
          </p:cNvPr>
          <p:cNvCxnSpPr>
            <a:cxnSpLocks/>
          </p:cNvCxnSpPr>
          <p:nvPr/>
        </p:nvCxnSpPr>
        <p:spPr>
          <a:xfrm>
            <a:off x="5310188" y="9235415"/>
            <a:ext cx="2911" cy="1978250"/>
          </a:xfrm>
          <a:prstGeom prst="line">
            <a:avLst/>
          </a:prstGeom>
          <a:ln w="1905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xmlns="" id="{39A0C856-0F5B-482F-BF6D-CCA5841F7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5701271"/>
              </p:ext>
            </p:extLst>
          </p:nvPr>
        </p:nvGraphicFramePr>
        <p:xfrm>
          <a:off x="5502011" y="8974324"/>
          <a:ext cx="4950139" cy="2398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78D9558-5B1A-43F9-A94B-5F22519509F4}"/>
              </a:ext>
            </a:extLst>
          </p:cNvPr>
          <p:cNvSpPr txBox="1"/>
          <p:nvPr/>
        </p:nvSpPr>
        <p:spPr>
          <a:xfrm>
            <a:off x="5480468" y="11727064"/>
            <a:ext cx="49716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spcAft>
                <a:spcPts val="800"/>
              </a:spcAft>
            </a:pPr>
            <a:r>
              <a:rPr lang="ru-RU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Прогноз</a:t>
            </a:r>
            <a:r>
              <a:rPr lang="ru-RU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:</a:t>
            </a:r>
            <a:r>
              <a:rPr lang="uz-Cyrl-UZ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altLang="ru-RU" b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altLang="ru-RU" b="1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J.P.Morgan</a:t>
            </a:r>
            <a:r>
              <a:rPr lang="en-US" altLang="ru-RU" b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  <a:r>
              <a:rPr lang="uz-Cyrl-UZ" altLang="ru-RU" b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altLang="ru-RU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маълумотларига асосан, 2026 йилнинг сўнггига келиб олтин нархи </a:t>
            </a:r>
            <a:r>
              <a:rPr lang="uz-Cyrl-UZ" altLang="ru-RU" b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5 300 </a:t>
            </a:r>
            <a:r>
              <a:rPr lang="uz-Cyrl-UZ" b="1" kern="10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долл. унция</a:t>
            </a:r>
            <a:r>
              <a:rPr lang="uz-Cyrl-UZ" kern="10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га етиши прогноз қилинган.</a:t>
            </a:r>
            <a:r>
              <a:rPr lang="uz-Cyrl-UZ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uz-Cyrl-UZ" kern="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 descr="Изображение выглядит как металл&#10;&#10;Автоматически созданное описание">
            <a:extLst>
              <a:ext uri="{FF2B5EF4-FFF2-40B4-BE49-F238E27FC236}">
                <a16:creationId xmlns:a16="http://schemas.microsoft.com/office/drawing/2014/main" xmlns="" id="{198179E5-C7C8-38AB-6B15-5A2523A959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1"/>
          <a:stretch/>
        </p:blipFill>
        <p:spPr>
          <a:xfrm>
            <a:off x="0" y="-1"/>
            <a:ext cx="10691814" cy="54939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46ED53-9B42-DBDE-5BBF-F3C17B3688FA}"/>
              </a:ext>
            </a:extLst>
          </p:cNvPr>
          <p:cNvSpPr txBox="1"/>
          <p:nvPr/>
        </p:nvSpPr>
        <p:spPr>
          <a:xfrm>
            <a:off x="9310913" y="8995658"/>
            <a:ext cx="1493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</a:t>
            </a:r>
            <a:r>
              <a:rPr lang="uz-Latn-UZ" sz="140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олл</a:t>
            </a:r>
            <a:r>
              <a:rPr lang="uz-Cyrl-UZ" sz="140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uz-Cyrl-UZ" sz="140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z-Cyrl-UZ" sz="140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унция</a:t>
            </a:r>
            <a:endParaRPr lang="ru-RU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7C6321F-5D74-402A-B146-3A491DA212B4}"/>
              </a:ext>
            </a:extLst>
          </p:cNvPr>
          <p:cNvSpPr txBox="1"/>
          <p:nvPr/>
        </p:nvSpPr>
        <p:spPr>
          <a:xfrm>
            <a:off x="401256" y="6582838"/>
            <a:ext cx="98407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0" u="none" strike="noStrike" baseline="0" smtClean="0">
                <a:solidFill>
                  <a:srgbClr val="FFC000"/>
                </a:solidFill>
                <a:latin typeface="Geometria-ExtraBold"/>
              </a:rPr>
              <a:t>ҚИММАТБАҲО МЕТАЛЛАР</a:t>
            </a:r>
            <a:endParaRPr lang="ru-RU" sz="4000" b="1" i="0" u="none" strike="noStrike" baseline="0" dirty="0">
              <a:solidFill>
                <a:srgbClr val="FFC000"/>
              </a:solidFill>
              <a:latin typeface="Geometria-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5422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Изображение выглядит как стальной, Алюминий, в помещении, расположенные в ряд&#10;&#10;Автоматически созданное описание">
            <a:extLst>
              <a:ext uri="{FF2B5EF4-FFF2-40B4-BE49-F238E27FC236}">
                <a16:creationId xmlns:a16="http://schemas.microsoft.com/office/drawing/2014/main" xmlns="" id="{D616561E-8B14-45DC-9966-D26E6A61F9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2"/>
          <a:stretch/>
        </p:blipFill>
        <p:spPr>
          <a:xfrm>
            <a:off x="9082" y="0"/>
            <a:ext cx="10701337" cy="15119352"/>
          </a:xfrm>
          <a:prstGeom prst="rect">
            <a:avLst/>
          </a:prstGeom>
        </p:spPr>
      </p:pic>
      <p:sp>
        <p:nvSpPr>
          <p:cNvPr id="7" name="Прямоугольник 6">
            <a:hlinkClick r:id="rId3"/>
            <a:extLst>
              <a:ext uri="{FF2B5EF4-FFF2-40B4-BE49-F238E27FC236}">
                <a16:creationId xmlns:a16="http://schemas.microsoft.com/office/drawing/2014/main" xmlns="" id="{92876CE7-9812-457B-BF53-26AE535AF0D5}"/>
              </a:ext>
            </a:extLst>
          </p:cNvPr>
          <p:cNvSpPr/>
          <p:nvPr/>
        </p:nvSpPr>
        <p:spPr>
          <a:xfrm>
            <a:off x="-28347" y="0"/>
            <a:ext cx="10701336" cy="1531856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xmlns="" id="{11B280DE-6FA0-4203-A546-29C3FC7176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9423237"/>
              </p:ext>
            </p:extLst>
          </p:nvPr>
        </p:nvGraphicFramePr>
        <p:xfrm>
          <a:off x="5608885" y="626747"/>
          <a:ext cx="4812369" cy="209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4CD7F64-E4B3-4732-A1F7-5C401F878249}"/>
              </a:ext>
            </a:extLst>
          </p:cNvPr>
          <p:cNvSpPr txBox="1"/>
          <p:nvPr/>
        </p:nvSpPr>
        <p:spPr>
          <a:xfrm>
            <a:off x="305416" y="672949"/>
            <a:ext cx="48547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spcAft>
                <a:spcPts val="800"/>
              </a:spcAft>
            </a:pPr>
            <a:r>
              <a:rPr lang="ru-RU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Кумуш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LBMA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июл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ҳолатига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b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uz-Cyrl-UZ" b="1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5,2 </a:t>
            </a:r>
            <a:r>
              <a:rPr lang="uz-Latn-UZ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долл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унция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ни ташкил қилиб, ўтган ҳафтага нисбатан </a:t>
            </a:r>
            <a:r>
              <a:rPr lang="uz-Cyrl-UZ" b="1" dirty="0" smtClean="0">
                <a:solidFill>
                  <a:srgbClr val="CD3A2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lang="en-US" b="1" dirty="0" smtClean="0">
                <a:solidFill>
                  <a:srgbClr val="CD3A2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6,9</a:t>
            </a:r>
            <a:r>
              <a:rPr lang="uz-Cyrl-UZ" b="1" dirty="0" smtClean="0">
                <a:solidFill>
                  <a:srgbClr val="CD3A2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%</a:t>
            </a:r>
            <a:r>
              <a:rPr lang="uz-Cyrl-UZ" b="1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</a:t>
            </a:r>
            <a:r>
              <a:rPr lang="uz-Cyrl-UZ" b="1" dirty="0" smtClean="0">
                <a:solidFill>
                  <a:srgbClr val="CD3A2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ой бошига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z-Cyrl-UZ" b="1" dirty="0" smtClean="0">
                <a:solidFill>
                  <a:srgbClr val="CD3A2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lang="en-US" b="1" dirty="0" smtClean="0">
                <a:solidFill>
                  <a:srgbClr val="CD3A2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5,2</a:t>
            </a:r>
            <a:r>
              <a:rPr lang="uz-Cyrl-UZ" b="1" dirty="0" smtClean="0">
                <a:solidFill>
                  <a:srgbClr val="CD3A2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%</a:t>
            </a:r>
            <a:r>
              <a:rPr lang="uz-Cyrl-UZ" b="1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</a:t>
            </a:r>
            <a:r>
              <a:rPr lang="uz-Cyrl-UZ" b="1" dirty="0" smtClean="0">
                <a:solidFill>
                  <a:srgbClr val="CD3A2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йил бошига </a:t>
            </a:r>
            <a:r>
              <a:rPr lang="uz-Cyrl-UZ" b="1" dirty="0" smtClean="0">
                <a:solidFill>
                  <a:srgbClr val="CD3A2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lang="ru-RU" b="1" dirty="0" smtClean="0">
                <a:solidFill>
                  <a:srgbClr val="CD3A2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CD3A2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5,6</a:t>
            </a:r>
            <a:r>
              <a:rPr lang="uz-Cyrl-UZ" b="1" dirty="0" smtClean="0">
                <a:solidFill>
                  <a:srgbClr val="CD3A2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%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ўтган йилнинг мос даврига 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lang="en-US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51,2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%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га ўзгаришни қайд этмоқда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олилиния: фигура 55">
            <a:extLst>
              <a:ext uri="{FF2B5EF4-FFF2-40B4-BE49-F238E27FC236}">
                <a16:creationId xmlns:a16="http://schemas.microsoft.com/office/drawing/2014/main" xmlns="" id="{3ADECAFF-9D04-4B9B-B4F8-3735650579E2}"/>
              </a:ext>
            </a:extLst>
          </p:cNvPr>
          <p:cNvSpPr/>
          <p:nvPr/>
        </p:nvSpPr>
        <p:spPr>
          <a:xfrm>
            <a:off x="367242" y="113215"/>
            <a:ext cx="4459278" cy="448894"/>
          </a:xfrm>
          <a:custGeom>
            <a:avLst/>
            <a:gdLst>
              <a:gd name="connsiteX0" fmla="*/ 0 w 4459278"/>
              <a:gd name="connsiteY0" fmla="*/ 0 h 538983"/>
              <a:gd name="connsiteX1" fmla="*/ 4459278 w 4459278"/>
              <a:gd name="connsiteY1" fmla="*/ 0 h 538983"/>
              <a:gd name="connsiteX2" fmla="*/ 4134604 w 4459278"/>
              <a:gd name="connsiteY2" fmla="*/ 538983 h 538983"/>
              <a:gd name="connsiteX3" fmla="*/ 0 w 4459278"/>
              <a:gd name="connsiteY3" fmla="*/ 538983 h 53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278" h="538983">
                <a:moveTo>
                  <a:pt x="0" y="0"/>
                </a:moveTo>
                <a:lnTo>
                  <a:pt x="4459278" y="0"/>
                </a:lnTo>
                <a:lnTo>
                  <a:pt x="4134604" y="538983"/>
                </a:lnTo>
                <a:lnTo>
                  <a:pt x="0" y="538983"/>
                </a:lnTo>
                <a:close/>
              </a:path>
            </a:pathLst>
          </a:custGeom>
          <a:gradFill flip="none" rotWithShape="1">
            <a:gsLst>
              <a:gs pos="0">
                <a:srgbClr val="7C97AD">
                  <a:tint val="66000"/>
                  <a:satMod val="160000"/>
                </a:srgbClr>
              </a:gs>
              <a:gs pos="50000">
                <a:srgbClr val="7C97AD">
                  <a:tint val="44500"/>
                  <a:satMod val="160000"/>
                </a:srgbClr>
              </a:gs>
              <a:gs pos="100000">
                <a:srgbClr val="7C97A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85FC840D-B5ED-4935-B84B-13051394719F}"/>
              </a:ext>
            </a:extLst>
          </p:cNvPr>
          <p:cNvSpPr txBox="1"/>
          <p:nvPr/>
        </p:nvSpPr>
        <p:spPr>
          <a:xfrm>
            <a:off x="367242" y="137607"/>
            <a:ext cx="42452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Geometria-ExtraBold"/>
              </a:rPr>
              <a:t>Кумуш</a:t>
            </a:r>
            <a:endParaRPr lang="ru-RU" sz="2000" i="1" dirty="0">
              <a:latin typeface="Geometria-ExtraBold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622764F-2E33-4C41-BC4E-6DB877826EA7}"/>
              </a:ext>
            </a:extLst>
          </p:cNvPr>
          <p:cNvSpPr txBox="1"/>
          <p:nvPr/>
        </p:nvSpPr>
        <p:spPr>
          <a:xfrm>
            <a:off x="325118" y="2941861"/>
            <a:ext cx="479719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uz-Cyrl-UZ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Изоҳ: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Нефт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маҳсулотлари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нархларининг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ўсиши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фонида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АҚШ Федерал резерв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тизими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фоиз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ставкаларини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ўзгартириши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мумкинлиги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тўғрисидаги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маълумотлар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фонида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</a:rPr>
              <a:t>инвесторлар томонидан кумуш сотиб олиш ҳажми пасайди, натижада нархлар тушди.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445E254-4A98-4961-A924-8C9C22E783AD}"/>
              </a:ext>
            </a:extLst>
          </p:cNvPr>
          <p:cNvSpPr txBox="1"/>
          <p:nvPr/>
        </p:nvSpPr>
        <p:spPr>
          <a:xfrm>
            <a:off x="5512875" y="2857440"/>
            <a:ext cx="48760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spcAft>
                <a:spcPts val="800"/>
              </a:spcAft>
            </a:pPr>
            <a:r>
              <a:rPr lang="ru-RU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Прогноз</a:t>
            </a:r>
            <a:r>
              <a:rPr lang="ru-RU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: </a:t>
            </a:r>
            <a:r>
              <a:rPr lang="en-US" altLang="ru-RU" b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altLang="ru-RU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Citibank</a:t>
            </a:r>
            <a:r>
              <a:rPr lang="en-US" altLang="ru-RU" b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 </a:t>
            </a:r>
            <a:r>
              <a:rPr lang="uz-Cyrl-UZ" altLang="ru-RU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маълумотларига асосан, кумуш нархи 2026 йилда </a:t>
            </a:r>
            <a:r>
              <a:rPr lang="uz-Cyrl-UZ" altLang="ru-RU" b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 </a:t>
            </a:r>
            <a:r>
              <a:rPr lang="uz-Cyrl-UZ" b="1" kern="10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долл. унция</a:t>
            </a:r>
            <a:r>
              <a:rPr lang="uz-Cyrl-UZ" kern="10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ни </a:t>
            </a:r>
            <a:r>
              <a:rPr lang="uz-Cyrl-UZ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ташкил этиши</a:t>
            </a:r>
            <a:r>
              <a:rPr lang="uz-Cyrl-UZ" altLang="ru-RU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кутилмоқда</a:t>
            </a:r>
            <a:r>
              <a:rPr lang="uz-Cyrl-UZ" altLang="ru-RU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uz-Cyrl-UZ" altLang="ru-RU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олилиния: фигура 59">
            <a:extLst>
              <a:ext uri="{FF2B5EF4-FFF2-40B4-BE49-F238E27FC236}">
                <a16:creationId xmlns:a16="http://schemas.microsoft.com/office/drawing/2014/main" xmlns="" id="{57FC8E43-715D-4E14-830B-7B3F1A06DE9B}"/>
              </a:ext>
            </a:extLst>
          </p:cNvPr>
          <p:cNvSpPr/>
          <p:nvPr/>
        </p:nvSpPr>
        <p:spPr>
          <a:xfrm>
            <a:off x="357378" y="5321894"/>
            <a:ext cx="4459278" cy="448894"/>
          </a:xfrm>
          <a:custGeom>
            <a:avLst/>
            <a:gdLst>
              <a:gd name="connsiteX0" fmla="*/ 0 w 4459278"/>
              <a:gd name="connsiteY0" fmla="*/ 0 h 538983"/>
              <a:gd name="connsiteX1" fmla="*/ 4459278 w 4459278"/>
              <a:gd name="connsiteY1" fmla="*/ 0 h 538983"/>
              <a:gd name="connsiteX2" fmla="*/ 4134604 w 4459278"/>
              <a:gd name="connsiteY2" fmla="*/ 538983 h 538983"/>
              <a:gd name="connsiteX3" fmla="*/ 0 w 4459278"/>
              <a:gd name="connsiteY3" fmla="*/ 538983 h 53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278" h="538983">
                <a:moveTo>
                  <a:pt x="0" y="0"/>
                </a:moveTo>
                <a:lnTo>
                  <a:pt x="4459278" y="0"/>
                </a:lnTo>
                <a:lnTo>
                  <a:pt x="4134604" y="538983"/>
                </a:lnTo>
                <a:lnTo>
                  <a:pt x="0" y="538983"/>
                </a:lnTo>
                <a:close/>
              </a:path>
            </a:pathLst>
          </a:custGeom>
          <a:gradFill flip="none" rotWithShape="1">
            <a:gsLst>
              <a:gs pos="0">
                <a:srgbClr val="1B9D9F">
                  <a:tint val="66000"/>
                  <a:satMod val="160000"/>
                </a:srgbClr>
              </a:gs>
              <a:gs pos="50000">
                <a:srgbClr val="1B9D9F">
                  <a:tint val="44500"/>
                  <a:satMod val="160000"/>
                </a:srgbClr>
              </a:gs>
              <a:gs pos="100000">
                <a:srgbClr val="1B9D9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F3A7297-4C41-4CAE-9720-8E4CFBC00548}"/>
              </a:ext>
            </a:extLst>
          </p:cNvPr>
          <p:cNvSpPr txBox="1"/>
          <p:nvPr/>
        </p:nvSpPr>
        <p:spPr>
          <a:xfrm>
            <a:off x="357378" y="5310682"/>
            <a:ext cx="43414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Cyrl-UZ" sz="2000" b="1" dirty="0">
                <a:latin typeface="Geometria-ExtraBold"/>
              </a:rPr>
              <a:t>Палладий</a:t>
            </a:r>
            <a:endParaRPr lang="uz-Latn-UZ" sz="2000" i="1" dirty="0">
              <a:latin typeface="Geometria-ExtraBold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B70723D-7BC0-4BFD-B548-D8F756D62840}"/>
              </a:ext>
            </a:extLst>
          </p:cNvPr>
          <p:cNvSpPr txBox="1"/>
          <p:nvPr/>
        </p:nvSpPr>
        <p:spPr>
          <a:xfrm>
            <a:off x="331560" y="7831290"/>
            <a:ext cx="47533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z-Cyrl-UZ" b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uz-Cyrl-UZ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Изоҳ:</a:t>
            </a:r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mtClean="0">
                <a:latin typeface="Cambria" panose="02040503050406030204" pitchFamily="18" charset="0"/>
                <a:ea typeface="Cambria" panose="02040503050406030204" pitchFamily="18" charset="0"/>
              </a:rPr>
              <a:t>Автомобиль ва </a:t>
            </a:r>
            <a:r>
              <a:rPr lang="ru-RU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электроника саноатида палладийга бўлган талаб камайган ҳамда и</a:t>
            </a:r>
            <a:r>
              <a:rPr lang="uz-Cyrl-UZ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нвесторлар томонидан  сотиб олиш ҳажми пасайган, </a:t>
            </a:r>
            <a:r>
              <a:rPr lang="ru-RU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натижада нархлар </a:t>
            </a:r>
            <a:r>
              <a:rPr lang="uz-Cyrl-UZ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тушган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uz-Cyrl-UZ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95FBEBE-BAAC-4059-9B1E-CEDC5004661E}"/>
              </a:ext>
            </a:extLst>
          </p:cNvPr>
          <p:cNvSpPr txBox="1"/>
          <p:nvPr/>
        </p:nvSpPr>
        <p:spPr>
          <a:xfrm>
            <a:off x="5545168" y="7885668"/>
            <a:ext cx="5024177" cy="1277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Прогноз</a:t>
            </a:r>
            <a:r>
              <a:rPr lang="ru-RU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: </a:t>
            </a:r>
            <a:r>
              <a:rPr lang="ru-RU" b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“</a:t>
            </a:r>
            <a:r>
              <a:rPr lang="az-Latn-AZ" b="1" smtClean="0">
                <a:latin typeface="Cambria" panose="02040503050406030204" pitchFamily="18" charset="0"/>
                <a:ea typeface="Cambria" panose="02040503050406030204" pitchFamily="18" charset="0"/>
              </a:rPr>
              <a:t>Bank of</a:t>
            </a:r>
            <a:r>
              <a:rPr lang="en-US" b="1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az-Latn-AZ" b="1" smtClean="0">
                <a:latin typeface="Cambria" panose="02040503050406030204" pitchFamily="18" charset="0"/>
                <a:ea typeface="Cambria" panose="02040503050406030204" pitchFamily="18" charset="0"/>
              </a:rPr>
              <a:t>America</a:t>
            </a:r>
            <a:r>
              <a:rPr lang="ru-RU" b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”</a:t>
            </a:r>
            <a:r>
              <a:rPr lang="en-US" b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az-Latn-AZ" b="1" smtClean="0">
                <a:latin typeface="Cambria" panose="02040503050406030204" pitchFamily="18" charset="0"/>
                <a:ea typeface="Cambria" panose="02040503050406030204" pitchFamily="18" charset="0"/>
              </a:rPr>
              <a:t>(“</a:t>
            </a:r>
            <a:r>
              <a:rPr lang="az-Latn-AZ" b="1">
                <a:latin typeface="Cambria" panose="02040503050406030204" pitchFamily="18" charset="0"/>
                <a:ea typeface="Cambria" panose="02040503050406030204" pitchFamily="18" charset="0"/>
              </a:rPr>
              <a:t>BofA</a:t>
            </a:r>
            <a:r>
              <a:rPr lang="az-Latn-AZ" b="1" smtClean="0">
                <a:latin typeface="Cambria" panose="02040503050406030204" pitchFamily="18" charset="0"/>
                <a:ea typeface="Cambria" panose="02040503050406030204" pitchFamily="18" charset="0"/>
              </a:rPr>
              <a:t>”) </a:t>
            </a:r>
            <a:r>
              <a:rPr lang="ru-RU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тахлилларига кўра, </a:t>
            </a:r>
            <a:r>
              <a:rPr lang="uz-Cyrl-UZ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2026 йилда палладийнинг ўртача нархи </a:t>
            </a:r>
            <a:r>
              <a:rPr lang="uz-Cyrl-UZ" b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1 725 долл. унция</a:t>
            </a:r>
            <a:r>
              <a:rPr lang="uz-Cyrl-UZ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ни ташкил этиши прогноз қилинмоқда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xmlns="" id="{DD0A414F-9C68-4A93-852D-C152AF7F6068}"/>
              </a:ext>
            </a:extLst>
          </p:cNvPr>
          <p:cNvCxnSpPr>
            <a:cxnSpLocks/>
          </p:cNvCxnSpPr>
          <p:nvPr/>
        </p:nvCxnSpPr>
        <p:spPr>
          <a:xfrm>
            <a:off x="646908" y="14593086"/>
            <a:ext cx="8667524" cy="0"/>
          </a:xfrm>
          <a:prstGeom prst="line">
            <a:avLst/>
          </a:prstGeom>
          <a:ln w="1270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B219F192-8F77-4E0F-85B1-4893C4CE1839}"/>
              </a:ext>
            </a:extLst>
          </p:cNvPr>
          <p:cNvSpPr txBox="1"/>
          <p:nvPr/>
        </p:nvSpPr>
        <p:spPr>
          <a:xfrm>
            <a:off x="643389" y="14613658"/>
            <a:ext cx="8667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600" i="1" smtClean="0">
                <a:latin typeface="Cambria" panose="02040503050406030204" pitchFamily="18" charset="0"/>
                <a:ea typeface="Cambria" panose="02040503050406030204" pitchFamily="18" charset="0"/>
              </a:rPr>
              <a:t>Тармоқ бозорлари ва ишлаб чиқаришда меҳнат унумдорлиги тадқиқотлари маркази</a:t>
            </a:r>
            <a:endParaRPr lang="ru-RU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A0FC370E-9FA8-44CA-8A0A-40BE84C1F216}"/>
              </a:ext>
            </a:extLst>
          </p:cNvPr>
          <p:cNvCxnSpPr>
            <a:cxnSpLocks/>
          </p:cNvCxnSpPr>
          <p:nvPr/>
        </p:nvCxnSpPr>
        <p:spPr>
          <a:xfrm>
            <a:off x="5322455" y="5722191"/>
            <a:ext cx="1" cy="1539240"/>
          </a:xfrm>
          <a:prstGeom prst="line">
            <a:avLst/>
          </a:prstGeom>
          <a:ln w="1905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B5CD00BF-98BA-4717-BF58-AEA5F03E75D2}"/>
              </a:ext>
            </a:extLst>
          </p:cNvPr>
          <p:cNvCxnSpPr>
            <a:cxnSpLocks/>
          </p:cNvCxnSpPr>
          <p:nvPr/>
        </p:nvCxnSpPr>
        <p:spPr>
          <a:xfrm>
            <a:off x="5322321" y="7854271"/>
            <a:ext cx="1" cy="1539240"/>
          </a:xfrm>
          <a:prstGeom prst="line">
            <a:avLst/>
          </a:prstGeom>
          <a:ln w="1905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F616A906-18A3-4DCE-85D9-44C5B5C396B8}"/>
              </a:ext>
            </a:extLst>
          </p:cNvPr>
          <p:cNvCxnSpPr>
            <a:cxnSpLocks/>
          </p:cNvCxnSpPr>
          <p:nvPr/>
        </p:nvCxnSpPr>
        <p:spPr>
          <a:xfrm>
            <a:off x="5305439" y="2941861"/>
            <a:ext cx="1" cy="1539240"/>
          </a:xfrm>
          <a:prstGeom prst="line">
            <a:avLst/>
          </a:prstGeom>
          <a:ln w="1905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A325AD10-48C0-4204-8A49-776D5AF47B22}"/>
              </a:ext>
            </a:extLst>
          </p:cNvPr>
          <p:cNvCxnSpPr>
            <a:cxnSpLocks/>
          </p:cNvCxnSpPr>
          <p:nvPr/>
        </p:nvCxnSpPr>
        <p:spPr>
          <a:xfrm>
            <a:off x="5311419" y="838585"/>
            <a:ext cx="1" cy="1539240"/>
          </a:xfrm>
          <a:prstGeom prst="line">
            <a:avLst/>
          </a:prstGeom>
          <a:ln w="1905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5AFB8C4-22A9-42BB-9221-ACACC016D20E}"/>
              </a:ext>
            </a:extLst>
          </p:cNvPr>
          <p:cNvSpPr txBox="1"/>
          <p:nvPr/>
        </p:nvSpPr>
        <p:spPr>
          <a:xfrm>
            <a:off x="346099" y="5760238"/>
            <a:ext cx="48547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spcAft>
                <a:spcPts val="800"/>
              </a:spcAft>
            </a:pPr>
            <a:r>
              <a:rPr lang="uz-Cyrl-UZ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Палладий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LBMA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июл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ҳолатига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1 2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39,2 </a:t>
            </a:r>
            <a:r>
              <a:rPr lang="uz-Cyrl-UZ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Latn-UZ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долл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унция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ни ташкил қилиб, ўтган ҳафтага нисбатан </a:t>
            </a:r>
            <a:r>
              <a:rPr lang="uz-Cyrl-UZ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-2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,8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%</a:t>
            </a:r>
            <a:r>
              <a:rPr lang="uz-Cyrl-UZ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uz-Cyrl-UZ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ой бошига </a:t>
            </a:r>
            <a:b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en-US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1,6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%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uz-Cyrl-UZ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йил бошига </a:t>
            </a:r>
            <a:r>
              <a:rPr lang="uz-Cyrl-UZ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4,5</a:t>
            </a:r>
            <a:r>
              <a:rPr lang="uz-Cyrl-UZ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%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uz-Cyrl-UZ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ўтган йилнинг мос даврига 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+1</a:t>
            </a:r>
            <a:r>
              <a:rPr lang="en-US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0,2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%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га ўзгаришни қайд этмоқда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B489748F-C2C4-379A-A269-D13386382A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2886681"/>
              </p:ext>
            </p:extLst>
          </p:nvPr>
        </p:nvGraphicFramePr>
        <p:xfrm>
          <a:off x="5394960" y="10165080"/>
          <a:ext cx="5005693" cy="244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C2B38DB6-0798-5C17-DCCC-6A9A4124F967}"/>
              </a:ext>
            </a:extLst>
          </p:cNvPr>
          <p:cNvSpPr/>
          <p:nvPr/>
        </p:nvSpPr>
        <p:spPr>
          <a:xfrm>
            <a:off x="153191" y="9729078"/>
            <a:ext cx="4459278" cy="448894"/>
          </a:xfrm>
          <a:custGeom>
            <a:avLst/>
            <a:gdLst>
              <a:gd name="connsiteX0" fmla="*/ 0 w 4459278"/>
              <a:gd name="connsiteY0" fmla="*/ 0 h 538983"/>
              <a:gd name="connsiteX1" fmla="*/ 4459278 w 4459278"/>
              <a:gd name="connsiteY1" fmla="*/ 0 h 538983"/>
              <a:gd name="connsiteX2" fmla="*/ 4134604 w 4459278"/>
              <a:gd name="connsiteY2" fmla="*/ 538983 h 538983"/>
              <a:gd name="connsiteX3" fmla="*/ 0 w 4459278"/>
              <a:gd name="connsiteY3" fmla="*/ 538983 h 53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278" h="538983">
                <a:moveTo>
                  <a:pt x="0" y="0"/>
                </a:moveTo>
                <a:lnTo>
                  <a:pt x="4459278" y="0"/>
                </a:lnTo>
                <a:lnTo>
                  <a:pt x="4134604" y="538983"/>
                </a:lnTo>
                <a:lnTo>
                  <a:pt x="0" y="538983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A52531D-8EA1-185E-3FCB-9A0E0061EACC}"/>
              </a:ext>
            </a:extLst>
          </p:cNvPr>
          <p:cNvSpPr txBox="1"/>
          <p:nvPr/>
        </p:nvSpPr>
        <p:spPr>
          <a:xfrm>
            <a:off x="305416" y="9696456"/>
            <a:ext cx="42452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Cyrl-UZ" sz="2000" b="1" dirty="0">
                <a:latin typeface="Geometria-ExtraBold"/>
              </a:rPr>
              <a:t>Платина</a:t>
            </a:r>
            <a:endParaRPr lang="uz-Latn-UZ" sz="2000" i="1" dirty="0">
              <a:latin typeface="Geometria-ExtraBol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A3AD47D-9815-4EF3-12A0-69CB007E06AB}"/>
              </a:ext>
            </a:extLst>
          </p:cNvPr>
          <p:cNvSpPr txBox="1"/>
          <p:nvPr/>
        </p:nvSpPr>
        <p:spPr>
          <a:xfrm>
            <a:off x="263622" y="12439255"/>
            <a:ext cx="4821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z-Cyrl-UZ" smtClean="0"/>
              <a:t>	</a:t>
            </a:r>
            <a:r>
              <a:rPr lang="uz-Cyrl-UZ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Изоҳ:</a:t>
            </a:r>
            <a:r>
              <a:rPr lang="uz-Cyrl-UZ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ru-RU" smtClean="0">
                <a:latin typeface="Cambria" panose="02040503050406030204" pitchFamily="18" charset="0"/>
                <a:ea typeface="Cambria" panose="02040503050406030204" pitchFamily="18" charset="0"/>
              </a:rPr>
              <a:t>Жахон бозорида платина таклиф ҳажмининг талаб ҳажмига нисбатан ортиши натижасида нархлар пасайган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uz-Cyrl-UZ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EDAA317-F79E-FAB5-D9C1-DCFA85743A45}"/>
              </a:ext>
            </a:extLst>
          </p:cNvPr>
          <p:cNvSpPr txBox="1"/>
          <p:nvPr/>
        </p:nvSpPr>
        <p:spPr>
          <a:xfrm>
            <a:off x="5545168" y="12853939"/>
            <a:ext cx="4811500" cy="1574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Прогноз</a:t>
            </a:r>
            <a:r>
              <a:rPr lang="ru-RU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:</a:t>
            </a:r>
            <a:r>
              <a:rPr lang="en-US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ru-RU" b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“</a:t>
            </a:r>
            <a:r>
              <a:rPr lang="az-Latn-AZ" b="1" smtClean="0">
                <a:latin typeface="Cambria" panose="02040503050406030204" pitchFamily="18" charset="0"/>
                <a:ea typeface="Cambria" panose="02040503050406030204" pitchFamily="18" charset="0"/>
              </a:rPr>
              <a:t>Bank of</a:t>
            </a:r>
            <a:r>
              <a:rPr lang="en-US" b="1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az-Latn-AZ" b="1" smtClean="0">
                <a:latin typeface="Cambria" panose="02040503050406030204" pitchFamily="18" charset="0"/>
                <a:ea typeface="Cambria" panose="02040503050406030204" pitchFamily="18" charset="0"/>
              </a:rPr>
              <a:t>America</a:t>
            </a:r>
            <a:r>
              <a:rPr lang="ru-RU" b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”</a:t>
            </a:r>
            <a:r>
              <a:rPr lang="en-US" b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az-Latn-AZ" b="1" smtClean="0">
                <a:latin typeface="Cambria" panose="02040503050406030204" pitchFamily="18" charset="0"/>
                <a:ea typeface="Cambria" panose="02040503050406030204" pitchFamily="18" charset="0"/>
              </a:rPr>
              <a:t>(“</a:t>
            </a:r>
            <a:r>
              <a:rPr lang="az-Latn-AZ" b="1">
                <a:latin typeface="Cambria" panose="02040503050406030204" pitchFamily="18" charset="0"/>
                <a:ea typeface="Cambria" panose="02040503050406030204" pitchFamily="18" charset="0"/>
              </a:rPr>
              <a:t>BofA</a:t>
            </a:r>
            <a:r>
              <a:rPr lang="az-Latn-AZ" b="1" smtClean="0">
                <a:latin typeface="Cambria" panose="02040503050406030204" pitchFamily="18" charset="0"/>
                <a:ea typeface="Cambria" panose="02040503050406030204" pitchFamily="18" charset="0"/>
              </a:rPr>
              <a:t>”)</a:t>
            </a:r>
            <a:r>
              <a:rPr lang="az-Latn-AZ" b="1" smtClean="0"/>
              <a:t> </a:t>
            </a:r>
            <a:r>
              <a:rPr lang="ru-RU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тахлилларига кўра, </a:t>
            </a:r>
            <a:r>
              <a:rPr lang="uz-Cyrl-UZ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2026 йилда платинанинг ўртача нархи </a:t>
            </a:r>
            <a:r>
              <a:rPr lang="uz-Cyrl-UZ" b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2 450 долл. унция</a:t>
            </a:r>
            <a:r>
              <a:rPr lang="uz-Cyrl-UZ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ни ташкил этиши прогноз қилинмоқда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BE4B8E4-8AE8-2AC9-729C-EC08E8DB02C8}"/>
              </a:ext>
            </a:extLst>
          </p:cNvPr>
          <p:cNvCxnSpPr>
            <a:cxnSpLocks/>
          </p:cNvCxnSpPr>
          <p:nvPr/>
        </p:nvCxnSpPr>
        <p:spPr>
          <a:xfrm>
            <a:off x="5285288" y="10526223"/>
            <a:ext cx="1" cy="1539240"/>
          </a:xfrm>
          <a:prstGeom prst="line">
            <a:avLst/>
          </a:prstGeom>
          <a:ln w="1905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279370AF-BCEA-9AA1-BC49-D99FFECA2D9F}"/>
              </a:ext>
            </a:extLst>
          </p:cNvPr>
          <p:cNvCxnSpPr>
            <a:cxnSpLocks/>
          </p:cNvCxnSpPr>
          <p:nvPr/>
        </p:nvCxnSpPr>
        <p:spPr>
          <a:xfrm>
            <a:off x="5285289" y="12861107"/>
            <a:ext cx="1" cy="1539240"/>
          </a:xfrm>
          <a:prstGeom prst="line">
            <a:avLst/>
          </a:prstGeom>
          <a:ln w="1905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5ECEF17-41FA-B8F5-A4DC-CB204A4D541A}"/>
              </a:ext>
            </a:extLst>
          </p:cNvPr>
          <p:cNvSpPr txBox="1"/>
          <p:nvPr/>
        </p:nvSpPr>
        <p:spPr>
          <a:xfrm>
            <a:off x="263622" y="10289305"/>
            <a:ext cx="4748519" cy="1870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z-Cyrl-UZ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Платина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LBMA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июл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ҳолатига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1 572</a:t>
            </a:r>
            <a:r>
              <a:rPr lang="uz-Cyrl-UZ" b="1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uz-Latn-UZ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долл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унция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ни ташкил қилиб, ўтган ҳафтага нисбатан </a:t>
            </a:r>
            <a:r>
              <a:rPr lang="uz-Cyrl-UZ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2,9</a:t>
            </a:r>
            <a:r>
              <a:rPr lang="uz-Cyrl-UZ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%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uz-Cyrl-UZ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ой бошига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  <a:r>
              <a:rPr lang="ru-RU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,3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%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йил бошига </a:t>
            </a:r>
            <a:r>
              <a:rPr lang="uz-Cyrl-UZ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-2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6,3</a:t>
            </a:r>
            <a:r>
              <a:rPr lang="uz-Cyrl-UZ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%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uz-Cyrl-UZ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ўтган йилнинг мос даврига 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+1</a:t>
            </a:r>
            <a:r>
              <a:rPr lang="en-US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5,7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%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га ўзгаришни қайд этмоқда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D6A24200-96A2-8334-AD2C-568D5ED0C0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5853323"/>
              </p:ext>
            </p:extLst>
          </p:nvPr>
        </p:nvGraphicFramePr>
        <p:xfrm>
          <a:off x="5428993" y="5321894"/>
          <a:ext cx="5150511" cy="2228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A323135-427F-018F-EC9B-E14B7674BA22}"/>
              </a:ext>
            </a:extLst>
          </p:cNvPr>
          <p:cNvSpPr txBox="1"/>
          <p:nvPr/>
        </p:nvSpPr>
        <p:spPr>
          <a:xfrm>
            <a:off x="9310913" y="647398"/>
            <a:ext cx="14164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</a:t>
            </a:r>
            <a:r>
              <a:rPr lang="uz-Latn-UZ" sz="140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олл</a:t>
            </a:r>
            <a:r>
              <a:rPr lang="uz-Cyrl-UZ" sz="140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uz-Cyrl-UZ" sz="140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z-Cyrl-UZ" sz="140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унция</a:t>
            </a:r>
            <a:endParaRPr lang="ru-RU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AE6E2BE-F9BF-8A81-BE7A-9C1E1611946F}"/>
              </a:ext>
            </a:extLst>
          </p:cNvPr>
          <p:cNvSpPr txBox="1"/>
          <p:nvPr/>
        </p:nvSpPr>
        <p:spPr>
          <a:xfrm>
            <a:off x="9089964" y="5488259"/>
            <a:ext cx="14202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</a:t>
            </a:r>
            <a:r>
              <a:rPr lang="uz-Latn-UZ" sz="140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олл</a:t>
            </a:r>
            <a:r>
              <a:rPr lang="uz-Cyrl-UZ" sz="140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uz-Cyrl-UZ" sz="140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z-Cyrl-UZ" sz="140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унция</a:t>
            </a:r>
            <a:endParaRPr lang="ru-RU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2736E45-EABE-C68E-A136-24FFDD9417AD}"/>
              </a:ext>
            </a:extLst>
          </p:cNvPr>
          <p:cNvSpPr txBox="1"/>
          <p:nvPr/>
        </p:nvSpPr>
        <p:spPr>
          <a:xfrm>
            <a:off x="9182100" y="10346540"/>
            <a:ext cx="14978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</a:t>
            </a:r>
            <a:r>
              <a:rPr lang="uz-Latn-UZ" sz="140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олл</a:t>
            </a:r>
            <a:r>
              <a:rPr lang="uz-Cyrl-UZ" sz="140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uz-Cyrl-UZ" sz="140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z-Cyrl-UZ" sz="140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унция</a:t>
            </a:r>
            <a:endParaRPr lang="ru-RU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CF196C-1A1C-0ED8-0946-72671EC1865C}"/>
              </a:ext>
            </a:extLst>
          </p:cNvPr>
          <p:cNvSpPr txBox="1"/>
          <p:nvPr/>
        </p:nvSpPr>
        <p:spPr>
          <a:xfrm>
            <a:off x="9565651" y="14461244"/>
            <a:ext cx="798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u="none" strike="noStrike" baseline="0" dirty="0">
                <a:solidFill>
                  <a:srgbClr val="5A5A59"/>
                </a:solidFill>
                <a:latin typeface="Geometria-ExtraBold"/>
              </a:rPr>
              <a:t>2</a:t>
            </a:r>
            <a:endParaRPr lang="ru-RU" sz="2800" dirty="0">
              <a:solidFill>
                <a:srgbClr val="5A5A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2876CE7-9812-457B-BF53-26AE535AF0D5}"/>
              </a:ext>
            </a:extLst>
          </p:cNvPr>
          <p:cNvSpPr/>
          <p:nvPr/>
        </p:nvSpPr>
        <p:spPr>
          <a:xfrm>
            <a:off x="0" y="33324"/>
            <a:ext cx="10691813" cy="15198433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5D6FAFF-5C13-4598-BC5B-CA416DDB6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98" y="11054264"/>
            <a:ext cx="1702965" cy="1702965"/>
          </a:xfrm>
          <a:prstGeom prst="rect">
            <a:avLst/>
          </a:prstGeom>
        </p:spPr>
      </p:pic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6148C69A-5983-49F2-8D8B-63DCE546235D}"/>
              </a:ext>
            </a:extLst>
          </p:cNvPr>
          <p:cNvCxnSpPr>
            <a:cxnSpLocks/>
          </p:cNvCxnSpPr>
          <p:nvPr/>
        </p:nvCxnSpPr>
        <p:spPr>
          <a:xfrm>
            <a:off x="646908" y="14402586"/>
            <a:ext cx="8667524" cy="0"/>
          </a:xfrm>
          <a:prstGeom prst="line">
            <a:avLst/>
          </a:prstGeom>
          <a:ln w="1270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F07B3E2-2E2D-450D-8268-1B2142B49BA7}"/>
              </a:ext>
            </a:extLst>
          </p:cNvPr>
          <p:cNvSpPr/>
          <p:nvPr/>
        </p:nvSpPr>
        <p:spPr>
          <a:xfrm>
            <a:off x="799573" y="8630885"/>
            <a:ext cx="45719" cy="1346520"/>
          </a:xfrm>
          <a:prstGeom prst="rect">
            <a:avLst/>
          </a:prstGeom>
          <a:solidFill>
            <a:srgbClr val="01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095DCC9-4FF7-4886-9C41-2A6360E03A5C}"/>
              </a:ext>
            </a:extLst>
          </p:cNvPr>
          <p:cNvSpPr txBox="1"/>
          <p:nvPr/>
        </p:nvSpPr>
        <p:spPr>
          <a:xfrm>
            <a:off x="891009" y="8655480"/>
            <a:ext cx="2574433" cy="1276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170" algn="ctr">
              <a:lnSpc>
                <a:spcPct val="125000"/>
              </a:lnSpc>
              <a:spcBef>
                <a:spcPts val="126"/>
              </a:spcBef>
              <a:spcAft>
                <a:spcPts val="600"/>
              </a:spcAft>
            </a:pPr>
            <a:r>
              <a:rPr lang="ru-RU" sz="1800" dirty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(+</a:t>
            </a:r>
            <a:r>
              <a:rPr lang="ru-RU" sz="180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998</a:t>
            </a:r>
            <a:r>
              <a:rPr lang="ru-RU" sz="1800" smtClean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) 71  230-70-12</a:t>
            </a:r>
            <a:endParaRPr lang="ru-RU" sz="1800" dirty="0">
              <a:solidFill>
                <a:srgbClr val="022D5A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R="50170" algn="ctr">
              <a:lnSpc>
                <a:spcPct val="125000"/>
              </a:lnSpc>
              <a:spcBef>
                <a:spcPts val="126"/>
              </a:spcBef>
              <a:spcAft>
                <a:spcPts val="600"/>
              </a:spcAft>
            </a:pPr>
            <a:r>
              <a:rPr lang="ru-RU" sz="1800" dirty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(+</a:t>
            </a:r>
            <a:r>
              <a:rPr lang="ru-RU" sz="180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998</a:t>
            </a:r>
            <a:r>
              <a:rPr lang="ru-RU" sz="1800" smtClean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) 71  230-70-14</a:t>
            </a:r>
            <a:endParaRPr lang="ru-RU" sz="1800" dirty="0">
              <a:solidFill>
                <a:srgbClr val="022D5A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R="50170" algn="ctr">
              <a:lnSpc>
                <a:spcPct val="125000"/>
              </a:lnSpc>
              <a:spcBef>
                <a:spcPts val="126"/>
              </a:spcBef>
              <a:spcAft>
                <a:spcPts val="600"/>
              </a:spcAft>
            </a:pPr>
            <a:r>
              <a:rPr lang="ru-RU" sz="1800" dirty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(+</a:t>
            </a:r>
            <a:r>
              <a:rPr lang="ru-RU" sz="180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998</a:t>
            </a:r>
            <a:r>
              <a:rPr lang="ru-RU" sz="1800" smtClean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) 71  230-70-16</a:t>
            </a:r>
            <a:endParaRPr lang="ru-RU" sz="1800" dirty="0">
              <a:solidFill>
                <a:srgbClr val="022D5A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0D0C54B7-7F36-432E-B121-7C23A6AA1F2D}"/>
              </a:ext>
            </a:extLst>
          </p:cNvPr>
          <p:cNvSpPr/>
          <p:nvPr/>
        </p:nvSpPr>
        <p:spPr>
          <a:xfrm>
            <a:off x="5732348" y="8593162"/>
            <a:ext cx="45719" cy="1346520"/>
          </a:xfrm>
          <a:prstGeom prst="rect">
            <a:avLst/>
          </a:prstGeom>
          <a:solidFill>
            <a:srgbClr val="01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73C4DCB-B63C-45DE-B6DF-718F6F3237E2}"/>
              </a:ext>
            </a:extLst>
          </p:cNvPr>
          <p:cNvSpPr txBox="1"/>
          <p:nvPr/>
        </p:nvSpPr>
        <p:spPr>
          <a:xfrm>
            <a:off x="5778067" y="8671611"/>
            <a:ext cx="4040281" cy="10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43" marR="6081">
              <a:lnSpc>
                <a:spcPct val="125000"/>
              </a:lnSpc>
              <a:spcBef>
                <a:spcPts val="2939"/>
              </a:spcBef>
              <a:spcAft>
                <a:spcPts val="600"/>
              </a:spcAft>
            </a:pPr>
            <a:r>
              <a:rPr lang="ru-RU" sz="1800" smtClean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Ўзбекистон Республикаси, </a:t>
            </a:r>
            <a:r>
              <a:rPr lang="ru-RU" sz="180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/>
            </a:r>
            <a:br>
              <a:rPr lang="ru-RU" sz="180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</a:br>
            <a:r>
              <a:rPr lang="ru-RU" sz="1800" smtClean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Тошкент шаҳар</a:t>
            </a:r>
            <a:r>
              <a:rPr lang="ru-RU" sz="1800" dirty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,</a:t>
            </a:r>
            <a:r>
              <a:rPr lang="ru-RU" sz="180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/>
            </a:r>
            <a:br>
              <a:rPr lang="ru-RU" sz="180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</a:br>
            <a:r>
              <a:rPr lang="ru-RU" sz="1800" smtClean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Чилонзор кўчаси, 4-уй</a:t>
            </a:r>
            <a:r>
              <a:rPr lang="ru-RU" sz="1800" dirty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.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945466B7-01D4-4A85-94E1-8197D9AFBA2F}"/>
              </a:ext>
            </a:extLst>
          </p:cNvPr>
          <p:cNvSpPr/>
          <p:nvPr/>
        </p:nvSpPr>
        <p:spPr>
          <a:xfrm>
            <a:off x="799573" y="11191920"/>
            <a:ext cx="45719" cy="1427655"/>
          </a:xfrm>
          <a:prstGeom prst="rect">
            <a:avLst/>
          </a:prstGeom>
          <a:solidFill>
            <a:srgbClr val="01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0BE5B2E-8A58-480F-906B-A449EDCC6B4F}"/>
              </a:ext>
            </a:extLst>
          </p:cNvPr>
          <p:cNvSpPr txBox="1"/>
          <p:nvPr/>
        </p:nvSpPr>
        <p:spPr>
          <a:xfrm>
            <a:off x="891009" y="11013697"/>
            <a:ext cx="4321592" cy="1702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43" marR="6081">
              <a:lnSpc>
                <a:spcPct val="150000"/>
              </a:lnSpc>
              <a:spcBef>
                <a:spcPts val="2939"/>
              </a:spcBef>
              <a:spcAft>
                <a:spcPts val="600"/>
              </a:spcAft>
            </a:pPr>
            <a:r>
              <a:rPr lang="uz-Cyrl-UZ" sz="1800" b="1" smtClean="0">
                <a:solidFill>
                  <a:srgbClr val="0179BD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ЭЛЕКТРОН МАНЗИЛ                                      </a:t>
            </a:r>
            <a:r>
              <a:rPr lang="uz-Cyrl-UZ" sz="1800" smtClean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Веб саҳифа</a:t>
            </a:r>
            <a:r>
              <a:rPr lang="es-ES" sz="1800" smtClean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: www.lprc.uz </a:t>
            </a:r>
            <a:r>
              <a:rPr lang="uz-Cyrl-UZ" sz="1800" smtClean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                           Эл. почта</a:t>
            </a:r>
            <a:r>
              <a:rPr lang="es-ES" sz="1800" smtClean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: </a:t>
            </a:r>
            <a:r>
              <a:rPr lang="es-ES" sz="1800" smtClean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hlinkClick r:id="rId3"/>
              </a:rPr>
              <a:t>lprcuzbekistan@imv.uz</a:t>
            </a:r>
            <a:r>
              <a:rPr lang="es-ES" sz="1800" smtClean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uz-Cyrl-UZ" sz="1800" smtClean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s-ES" sz="1800" smtClean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t.me/Tadqiqotlarmarkazi</a:t>
            </a:r>
            <a:endParaRPr lang="ru-RU" sz="1800" dirty="0">
              <a:solidFill>
                <a:srgbClr val="022D5A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B7DACC45-DB3D-4132-A512-70C4C32841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510" y="11191919"/>
            <a:ext cx="1474380" cy="147438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ка, круг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DF8E0394-89A1-4C58-842E-7C3A0ABDAD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318" y="11791840"/>
            <a:ext cx="318764" cy="31876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B9FF22-6B3A-E89E-EEB7-F9D0AE2E173C}"/>
              </a:ext>
            </a:extLst>
          </p:cNvPr>
          <p:cNvSpPr txBox="1"/>
          <p:nvPr/>
        </p:nvSpPr>
        <p:spPr>
          <a:xfrm>
            <a:off x="0" y="6347574"/>
            <a:ext cx="10691813" cy="1284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81" algn="ctr">
              <a:lnSpc>
                <a:spcPts val="1800"/>
              </a:lnSpc>
              <a:spcBef>
                <a:spcPts val="120"/>
              </a:spcBef>
              <a:spcAft>
                <a:spcPts val="600"/>
              </a:spcAft>
            </a:pPr>
            <a:r>
              <a:rPr lang="uz-Cyrl-UZ" smtClean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Ўзбекистон Республикаси</a:t>
            </a:r>
            <a:r>
              <a:rPr lang="en-US" smtClean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endParaRPr lang="en-US" dirty="0">
              <a:solidFill>
                <a:srgbClr val="022D5A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R="6081" algn="ctr">
              <a:lnSpc>
                <a:spcPts val="1800"/>
              </a:lnSpc>
              <a:spcBef>
                <a:spcPts val="120"/>
              </a:spcBef>
              <a:spcAft>
                <a:spcPts val="600"/>
              </a:spcAft>
            </a:pPr>
            <a:r>
              <a:rPr lang="uz-Cyrl-UZ" smtClean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Иқтисодиёт ва молия вазирлиги ҳузуридаги</a:t>
            </a:r>
            <a:endParaRPr lang="uz-Cyrl-UZ" dirty="0">
              <a:solidFill>
                <a:srgbClr val="022D5A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R="6081" algn="ctr">
              <a:lnSpc>
                <a:spcPts val="1800"/>
              </a:lnSpc>
              <a:spcBef>
                <a:spcPts val="120"/>
              </a:spcBef>
              <a:spcAft>
                <a:spcPts val="600"/>
              </a:spcAft>
            </a:pPr>
            <a:r>
              <a:rPr lang="uz-Cyrl-UZ" smtClean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Тармоқ бозорлари ва ишлаб чиқаришда меҳнат унумдорлиги</a:t>
            </a:r>
            <a:endParaRPr lang="en-US" dirty="0">
              <a:solidFill>
                <a:srgbClr val="022D5A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R="6081" algn="ctr">
              <a:lnSpc>
                <a:spcPts val="1800"/>
              </a:lnSpc>
              <a:spcBef>
                <a:spcPts val="120"/>
              </a:spcBef>
              <a:spcAft>
                <a:spcPts val="600"/>
              </a:spcAft>
            </a:pPr>
            <a:r>
              <a:rPr lang="uz-Cyrl-UZ" smtClean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тадқиқотлари маркази</a:t>
            </a:r>
            <a:endParaRPr lang="uz-Cyrl-UZ" dirty="0">
              <a:solidFill>
                <a:srgbClr val="022D5A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pic>
        <p:nvPicPr>
          <p:cNvPr id="19" name="Picture 2" descr="Website Image Free Icon PNG Transparent Background, Free Download #29489 -  FreeIconsPNG">
            <a:extLst>
              <a:ext uri="{FF2B5EF4-FFF2-40B4-BE49-F238E27FC236}">
                <a16:creationId xmlns:a16="http://schemas.microsoft.com/office/drawing/2014/main" xmlns="" id="{421EBB58-602F-4A9D-A4F4-641D8C729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99" y="11772242"/>
            <a:ext cx="318765" cy="31876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Изображение выглядит как Побрякушки, Ювелирные изделия, Модный аксессуар, Жемчуг&#10;&#10;Автоматически созданное описание">
            <a:extLst>
              <a:ext uri="{FF2B5EF4-FFF2-40B4-BE49-F238E27FC236}">
                <a16:creationId xmlns:a16="http://schemas.microsoft.com/office/drawing/2014/main" xmlns="" id="{BE43BCCF-71B5-9A6A-72E6-FBDF71EEDF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"/>
            <a:ext cx="10691813" cy="534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37907</TotalTime>
  <Words>271</Words>
  <Application>Microsoft Office PowerPoint</Application>
  <PresentationFormat>Произвольный</PresentationFormat>
  <Paragraphs>56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Geometria-ExtraBold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BaxtiyoR</dc:creator>
  <cp:lastModifiedBy>user</cp:lastModifiedBy>
  <cp:revision>2628</cp:revision>
  <cp:lastPrinted>2024-05-20T11:42:20Z</cp:lastPrinted>
  <dcterms:created xsi:type="dcterms:W3CDTF">2021-05-28T04:37:40Z</dcterms:created>
  <dcterms:modified xsi:type="dcterms:W3CDTF">2026-07-21T04:17:02Z</dcterms:modified>
</cp:coreProperties>
</file>